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62" r:id="rId7"/>
    <p:sldId id="263" r:id="rId8"/>
    <p:sldId id="264" r:id="rId9"/>
    <p:sldId id="265" r:id="rId10"/>
    <p:sldId id="266" r:id="rId11"/>
    <p:sldId id="267" r:id="rId1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006C31"/>
    <a:srgbClr val="C1CD53"/>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00" autoAdjust="0"/>
    <p:restoredTop sz="94374" autoAdjust="0"/>
  </p:normalViewPr>
  <p:slideViewPr>
    <p:cSldViewPr snapToGrid="0">
      <p:cViewPr varScale="1">
        <p:scale>
          <a:sx n="73" d="100"/>
          <a:sy n="73" d="100"/>
        </p:scale>
        <p:origin x="-402"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FA58B38C-148F-4DF2-9558-DF0A1A18286A}" type="datetimeFigureOut">
              <a:rPr lang="ru-RU" smtClean="0"/>
              <a:pPr/>
              <a:t>24.10.2023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08BA2A7-5FD6-4D68-8B7F-7A6518F923A1}" type="slidenum">
              <a:rPr lang="ru-RU" smtClean="0"/>
              <a:pPr/>
              <a:t>‹#›</a:t>
            </a:fld>
            <a:endParaRPr lang="ru-RU"/>
          </a:p>
        </p:txBody>
      </p:sp>
    </p:spTree>
    <p:extLst>
      <p:ext uri="{BB962C8B-B14F-4D97-AF65-F5344CB8AC3E}">
        <p14:creationId xmlns="" xmlns:p14="http://schemas.microsoft.com/office/powerpoint/2010/main" val="754117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A58B38C-148F-4DF2-9558-DF0A1A18286A}" type="datetimeFigureOut">
              <a:rPr lang="ru-RU" smtClean="0"/>
              <a:pPr/>
              <a:t>24.10.2023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08BA2A7-5FD6-4D68-8B7F-7A6518F923A1}" type="slidenum">
              <a:rPr lang="ru-RU" smtClean="0"/>
              <a:pPr/>
              <a:t>‹#›</a:t>
            </a:fld>
            <a:endParaRPr lang="ru-RU"/>
          </a:p>
        </p:txBody>
      </p:sp>
    </p:spTree>
    <p:extLst>
      <p:ext uri="{BB962C8B-B14F-4D97-AF65-F5344CB8AC3E}">
        <p14:creationId xmlns="" xmlns:p14="http://schemas.microsoft.com/office/powerpoint/2010/main" val="1603013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FA58B38C-148F-4DF2-9558-DF0A1A18286A}" type="datetimeFigureOut">
              <a:rPr lang="ru-RU" smtClean="0"/>
              <a:pPr/>
              <a:t>24.10.2023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08BA2A7-5FD6-4D68-8B7F-7A6518F923A1}" type="slidenum">
              <a:rPr lang="ru-RU" smtClean="0"/>
              <a:pPr/>
              <a:t>‹#›</a:t>
            </a:fld>
            <a:endParaRPr lang="ru-RU"/>
          </a:p>
        </p:txBody>
      </p:sp>
    </p:spTree>
    <p:extLst>
      <p:ext uri="{BB962C8B-B14F-4D97-AF65-F5344CB8AC3E}">
        <p14:creationId xmlns="" xmlns:p14="http://schemas.microsoft.com/office/powerpoint/2010/main" val="1354402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FA58B38C-148F-4DF2-9558-DF0A1A18286A}" type="datetimeFigureOut">
              <a:rPr lang="ru-RU" smtClean="0"/>
              <a:pPr/>
              <a:t>24.10.2023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08BA2A7-5FD6-4D68-8B7F-7A6518F923A1}" type="slidenum">
              <a:rPr lang="ru-RU" smtClean="0"/>
              <a:pPr/>
              <a:t>‹#›</a:t>
            </a:fld>
            <a:endParaRPr lang="ru-RU"/>
          </a:p>
        </p:txBody>
      </p:sp>
    </p:spTree>
    <p:extLst>
      <p:ext uri="{BB962C8B-B14F-4D97-AF65-F5344CB8AC3E}">
        <p14:creationId xmlns="" xmlns:p14="http://schemas.microsoft.com/office/powerpoint/2010/main" val="2972819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FA58B38C-148F-4DF2-9558-DF0A1A18286A}" type="datetimeFigureOut">
              <a:rPr lang="ru-RU" smtClean="0"/>
              <a:pPr/>
              <a:t>24.10.2023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08BA2A7-5FD6-4D68-8B7F-7A6518F923A1}" type="slidenum">
              <a:rPr lang="ru-RU" smtClean="0"/>
              <a:pPr/>
              <a:t>‹#›</a:t>
            </a:fld>
            <a:endParaRPr lang="ru-RU"/>
          </a:p>
        </p:txBody>
      </p:sp>
    </p:spTree>
    <p:extLst>
      <p:ext uri="{BB962C8B-B14F-4D97-AF65-F5344CB8AC3E}">
        <p14:creationId xmlns="" xmlns:p14="http://schemas.microsoft.com/office/powerpoint/2010/main" val="1532215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FA58B38C-148F-4DF2-9558-DF0A1A18286A}" type="datetimeFigureOut">
              <a:rPr lang="ru-RU" smtClean="0"/>
              <a:pPr/>
              <a:t>24.10.2023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08BA2A7-5FD6-4D68-8B7F-7A6518F923A1}" type="slidenum">
              <a:rPr lang="ru-RU" smtClean="0"/>
              <a:pPr/>
              <a:t>‹#›</a:t>
            </a:fld>
            <a:endParaRPr lang="ru-RU"/>
          </a:p>
        </p:txBody>
      </p:sp>
    </p:spTree>
    <p:extLst>
      <p:ext uri="{BB962C8B-B14F-4D97-AF65-F5344CB8AC3E}">
        <p14:creationId xmlns="" xmlns:p14="http://schemas.microsoft.com/office/powerpoint/2010/main" val="322714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A58B38C-148F-4DF2-9558-DF0A1A18286A}" type="datetimeFigureOut">
              <a:rPr lang="ru-RU" smtClean="0"/>
              <a:pPr/>
              <a:t>24.10.2023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08BA2A7-5FD6-4D68-8B7F-7A6518F923A1}" type="slidenum">
              <a:rPr lang="ru-RU" smtClean="0"/>
              <a:pPr/>
              <a:t>‹#›</a:t>
            </a:fld>
            <a:endParaRPr lang="ru-RU"/>
          </a:p>
        </p:txBody>
      </p:sp>
    </p:spTree>
    <p:extLst>
      <p:ext uri="{BB962C8B-B14F-4D97-AF65-F5344CB8AC3E}">
        <p14:creationId xmlns="" xmlns:p14="http://schemas.microsoft.com/office/powerpoint/2010/main" val="666262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FA58B38C-148F-4DF2-9558-DF0A1A18286A}" type="datetimeFigureOut">
              <a:rPr lang="ru-RU" smtClean="0"/>
              <a:pPr/>
              <a:t>24.10.2023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08BA2A7-5FD6-4D68-8B7F-7A6518F923A1}" type="slidenum">
              <a:rPr lang="ru-RU" smtClean="0"/>
              <a:pPr/>
              <a:t>‹#›</a:t>
            </a:fld>
            <a:endParaRPr lang="ru-RU"/>
          </a:p>
        </p:txBody>
      </p:sp>
    </p:spTree>
    <p:extLst>
      <p:ext uri="{BB962C8B-B14F-4D97-AF65-F5344CB8AC3E}">
        <p14:creationId xmlns="" xmlns:p14="http://schemas.microsoft.com/office/powerpoint/2010/main" val="887708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FA58B38C-148F-4DF2-9558-DF0A1A18286A}" type="datetimeFigureOut">
              <a:rPr lang="ru-RU" smtClean="0"/>
              <a:pPr/>
              <a:t>24.10.2023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08BA2A7-5FD6-4D68-8B7F-7A6518F923A1}" type="slidenum">
              <a:rPr lang="ru-RU" smtClean="0"/>
              <a:pPr/>
              <a:t>‹#›</a:t>
            </a:fld>
            <a:endParaRPr lang="ru-RU"/>
          </a:p>
        </p:txBody>
      </p:sp>
    </p:spTree>
    <p:extLst>
      <p:ext uri="{BB962C8B-B14F-4D97-AF65-F5344CB8AC3E}">
        <p14:creationId xmlns="" xmlns:p14="http://schemas.microsoft.com/office/powerpoint/2010/main" val="40446570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A58B38C-148F-4DF2-9558-DF0A1A18286A}" type="datetimeFigureOut">
              <a:rPr lang="ru-RU" smtClean="0"/>
              <a:pPr/>
              <a:t>24.10.2023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08BA2A7-5FD6-4D68-8B7F-7A6518F923A1}" type="slidenum">
              <a:rPr lang="ru-RU" smtClean="0"/>
              <a:pPr/>
              <a:t>‹#›</a:t>
            </a:fld>
            <a:endParaRPr lang="ru-RU"/>
          </a:p>
        </p:txBody>
      </p:sp>
    </p:spTree>
    <p:extLst>
      <p:ext uri="{BB962C8B-B14F-4D97-AF65-F5344CB8AC3E}">
        <p14:creationId xmlns="" xmlns:p14="http://schemas.microsoft.com/office/powerpoint/2010/main" val="121663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A58B38C-148F-4DF2-9558-DF0A1A18286A}" type="datetimeFigureOut">
              <a:rPr lang="ru-RU" smtClean="0"/>
              <a:pPr/>
              <a:t>24.10.2023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08BA2A7-5FD6-4D68-8B7F-7A6518F923A1}" type="slidenum">
              <a:rPr lang="ru-RU" smtClean="0"/>
              <a:pPr/>
              <a:t>‹#›</a:t>
            </a:fld>
            <a:endParaRPr lang="ru-RU"/>
          </a:p>
        </p:txBody>
      </p:sp>
    </p:spTree>
    <p:extLst>
      <p:ext uri="{BB962C8B-B14F-4D97-AF65-F5344CB8AC3E}">
        <p14:creationId xmlns="" xmlns:p14="http://schemas.microsoft.com/office/powerpoint/2010/main" val="264980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58B38C-148F-4DF2-9558-DF0A1A18286A}" type="datetimeFigureOut">
              <a:rPr lang="ru-RU" smtClean="0"/>
              <a:pPr/>
              <a:t>24.10.2023</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8BA2A7-5FD6-4D68-8B7F-7A6518F923A1}" type="slidenum">
              <a:rPr lang="ru-RU" smtClean="0"/>
              <a:pPr/>
              <a:t>‹#›</a:t>
            </a:fld>
            <a:endParaRPr lang="ru-RU"/>
          </a:p>
        </p:txBody>
      </p:sp>
    </p:spTree>
    <p:extLst>
      <p:ext uri="{BB962C8B-B14F-4D97-AF65-F5344CB8AC3E}">
        <p14:creationId xmlns="" xmlns:p14="http://schemas.microsoft.com/office/powerpoint/2010/main" val="39541521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rotWithShape="1">
          <a:blip r:embed="rId2">
            <a:extLst>
              <a:ext uri="{28A0092B-C50C-407E-A947-70E740481C1C}">
                <a14:useLocalDpi xmlns="" xmlns:a14="http://schemas.microsoft.com/office/drawing/2010/main" val="0"/>
              </a:ext>
            </a:extLst>
          </a:blip>
          <a:srcRect t="11455"/>
          <a:stretch/>
        </p:blipFill>
        <p:spPr>
          <a:xfrm>
            <a:off x="-1" y="0"/>
            <a:ext cx="12192001" cy="6858000"/>
          </a:xfrm>
          <a:prstGeom prst="rect">
            <a:avLst/>
          </a:prstGeom>
        </p:spPr>
      </p:pic>
      <p:sp>
        <p:nvSpPr>
          <p:cNvPr id="2" name="Заголовок 1"/>
          <p:cNvSpPr>
            <a:spLocks noGrp="1"/>
          </p:cNvSpPr>
          <p:nvPr>
            <p:ph type="ctrTitle"/>
          </p:nvPr>
        </p:nvSpPr>
        <p:spPr>
          <a:xfrm>
            <a:off x="1524000" y="321973"/>
            <a:ext cx="9144000" cy="2395469"/>
          </a:xfrm>
        </p:spPr>
        <p:txBody>
          <a:bodyPr>
            <a:normAutofit/>
          </a:bodyPr>
          <a:lstStyle/>
          <a:p>
            <a:r>
              <a:rPr lang="ru-RU" dirty="0" smtClean="0"/>
              <a:t> </a:t>
            </a:r>
            <a:r>
              <a:rPr lang="ru-RU" b="1" dirty="0" smtClean="0">
                <a:solidFill>
                  <a:srgbClr val="FF0000"/>
                </a:solidFill>
                <a:latin typeface="Comic Sans MS" panose="030F0702030302020204" pitchFamily="66" charset="0"/>
              </a:rPr>
              <a:t>Дидактическая игра  «Колесо времени»</a:t>
            </a:r>
            <a:endParaRPr lang="ru-RU" b="1" dirty="0">
              <a:solidFill>
                <a:srgbClr val="FF0000"/>
              </a:solidFill>
              <a:latin typeface="Comic Sans MS" panose="030F0702030302020204" pitchFamily="66" charset="0"/>
            </a:endParaRPr>
          </a:p>
        </p:txBody>
      </p:sp>
      <p:sp>
        <p:nvSpPr>
          <p:cNvPr id="3" name="Подзаголовок 2"/>
          <p:cNvSpPr>
            <a:spLocks noGrp="1"/>
          </p:cNvSpPr>
          <p:nvPr>
            <p:ph type="subTitle" idx="1"/>
          </p:nvPr>
        </p:nvSpPr>
        <p:spPr>
          <a:xfrm>
            <a:off x="1524000" y="2859110"/>
            <a:ext cx="9144000" cy="2398690"/>
          </a:xfrm>
        </p:spPr>
        <p:txBody>
          <a:bodyPr>
            <a:normAutofit/>
          </a:bodyPr>
          <a:lstStyle/>
          <a:p>
            <a:r>
              <a:rPr lang="ru-RU" sz="2800" dirty="0" smtClean="0">
                <a:solidFill>
                  <a:schemeClr val="accent2">
                    <a:lumMod val="75000"/>
                  </a:schemeClr>
                </a:solidFill>
                <a:latin typeface="Comic Sans MS" panose="030F0702030302020204" pitchFamily="66" charset="0"/>
              </a:rPr>
              <a:t>Для старшего дошкольного возраста</a:t>
            </a:r>
          </a:p>
          <a:p>
            <a:endParaRPr lang="ru-RU" sz="2800" dirty="0">
              <a:solidFill>
                <a:schemeClr val="accent2">
                  <a:lumMod val="75000"/>
                </a:schemeClr>
              </a:solidFill>
              <a:latin typeface="Comic Sans MS" panose="030F0702030302020204" pitchFamily="66" charset="0"/>
            </a:endParaRPr>
          </a:p>
          <a:p>
            <a:r>
              <a:rPr lang="ru-RU" sz="2600" dirty="0" smtClean="0">
                <a:solidFill>
                  <a:schemeClr val="accent2">
                    <a:lumMod val="75000"/>
                  </a:schemeClr>
                </a:solidFill>
                <a:latin typeface="Comic Sans MS" panose="030F0702030302020204" pitchFamily="66" charset="0"/>
              </a:rPr>
              <a:t>МОУ детский сад № 339</a:t>
            </a:r>
          </a:p>
          <a:p>
            <a:r>
              <a:rPr lang="ru-RU" sz="2600" dirty="0" smtClean="0">
                <a:solidFill>
                  <a:schemeClr val="accent2">
                    <a:lumMod val="75000"/>
                  </a:schemeClr>
                </a:solidFill>
                <a:latin typeface="Comic Sans MS" panose="030F0702030302020204" pitchFamily="66" charset="0"/>
              </a:rPr>
              <a:t>Автор: воспитатель </a:t>
            </a:r>
            <a:r>
              <a:rPr lang="en-US" sz="2600" dirty="0" smtClean="0">
                <a:solidFill>
                  <a:schemeClr val="accent2">
                    <a:lumMod val="75000"/>
                  </a:schemeClr>
                </a:solidFill>
                <a:latin typeface="Comic Sans MS" panose="030F0702030302020204" pitchFamily="66" charset="0"/>
              </a:rPr>
              <a:t>I </a:t>
            </a:r>
            <a:r>
              <a:rPr lang="ru-RU" sz="2600" dirty="0" smtClean="0">
                <a:solidFill>
                  <a:schemeClr val="accent2">
                    <a:lumMod val="75000"/>
                  </a:schemeClr>
                </a:solidFill>
                <a:latin typeface="Comic Sans MS" panose="030F0702030302020204" pitchFamily="66" charset="0"/>
              </a:rPr>
              <a:t>квалификационной категории </a:t>
            </a:r>
            <a:r>
              <a:rPr lang="ru-RU" sz="2600" dirty="0" err="1" smtClean="0">
                <a:solidFill>
                  <a:schemeClr val="accent2">
                    <a:lumMod val="75000"/>
                  </a:schemeClr>
                </a:solidFill>
                <a:latin typeface="Comic Sans MS" panose="030F0702030302020204" pitchFamily="66" charset="0"/>
              </a:rPr>
              <a:t>Глащева</a:t>
            </a:r>
            <a:r>
              <a:rPr lang="ru-RU" sz="2600" dirty="0" smtClean="0">
                <a:solidFill>
                  <a:schemeClr val="accent2">
                    <a:lumMod val="75000"/>
                  </a:schemeClr>
                </a:solidFill>
                <a:latin typeface="Comic Sans MS" panose="030F0702030302020204" pitchFamily="66" charset="0"/>
              </a:rPr>
              <a:t> Наталья Владимировна</a:t>
            </a:r>
          </a:p>
        </p:txBody>
      </p:sp>
      <p:sp>
        <p:nvSpPr>
          <p:cNvPr id="5" name="TextBox 4"/>
          <p:cNvSpPr txBox="1"/>
          <p:nvPr/>
        </p:nvSpPr>
        <p:spPr>
          <a:xfrm>
            <a:off x="2495005" y="209006"/>
            <a:ext cx="6100260" cy="646331"/>
          </a:xfrm>
          <a:prstGeom prst="rect">
            <a:avLst/>
          </a:prstGeom>
          <a:noFill/>
        </p:spPr>
        <p:txBody>
          <a:bodyPr wrap="none" rtlCol="0">
            <a:spAutoFit/>
          </a:bodyPr>
          <a:lstStyle/>
          <a:p>
            <a:pPr algn="ctr"/>
            <a:r>
              <a:rPr lang="ru-RU" dirty="0" smtClean="0"/>
              <a:t>Муниципальное дошкольное образовательное учреждение</a:t>
            </a:r>
          </a:p>
          <a:p>
            <a:pPr algn="ctr"/>
            <a:r>
              <a:rPr lang="ru-RU" dirty="0" smtClean="0"/>
              <a:t>«Детский сад № 339 Кировского района Волгограда»</a:t>
            </a:r>
            <a:endParaRPr lang="ru-RU" dirty="0"/>
          </a:p>
        </p:txBody>
      </p:sp>
    </p:spTree>
    <p:extLst>
      <p:ext uri="{BB962C8B-B14F-4D97-AF65-F5344CB8AC3E}">
        <p14:creationId xmlns="" xmlns:p14="http://schemas.microsoft.com/office/powerpoint/2010/main" val="2657370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50"/>
                                        <p:tgtEl>
                                          <p:spTgt spid="3">
                                            <p:txEl>
                                              <p:pRg st="0" end="0"/>
                                            </p:txEl>
                                          </p:spTgt>
                                        </p:tgtEl>
                                      </p:cBhvr>
                                    </p:animEffect>
                                    <p:anim calcmode="lin" valueType="num">
                                      <p:cBhvr>
                                        <p:cTn id="8" dur="75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75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750"/>
                                        <p:tgtEl>
                                          <p:spTgt spid="3">
                                            <p:txEl>
                                              <p:pRg st="2" end="2"/>
                                            </p:txEl>
                                          </p:spTgt>
                                        </p:tgtEl>
                                      </p:cBhvr>
                                    </p:animEffect>
                                    <p:anim calcmode="lin" valueType="num">
                                      <p:cBhvr>
                                        <p:cTn id="14" dur="75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75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750"/>
                                        <p:tgtEl>
                                          <p:spTgt spid="3">
                                            <p:txEl>
                                              <p:pRg st="3" end="3"/>
                                            </p:txEl>
                                          </p:spTgt>
                                        </p:tgtEl>
                                      </p:cBhvr>
                                    </p:animEffect>
                                    <p:anim calcmode="lin" valueType="num">
                                      <p:cBhvr>
                                        <p:cTn id="20" dur="75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750" fill="hold"/>
                                        <p:tgtEl>
                                          <p:spTgt spid="3">
                                            <p:txEl>
                                              <p:pRg st="3" end="3"/>
                                            </p:txEl>
                                          </p:spTgt>
                                        </p:tgtEl>
                                        <p:attrNameLst>
                                          <p:attrName>ppt_y</p:attrName>
                                        </p:attrNameLst>
                                      </p:cBhvr>
                                      <p:tavLst>
                                        <p:tav tm="0">
                                          <p:val>
                                            <p:strVal val="#ppt_y+.1"/>
                                          </p:val>
                                        </p:tav>
                                        <p:tav tm="100000">
                                          <p:val>
                                            <p:strVal val="#ppt_y"/>
                                          </p:val>
                                        </p:tav>
                                      </p:tavLst>
                                    </p:anim>
                                  </p:childTnLst>
                                </p:cTn>
                              </p:par>
                              <p:par>
                                <p:cTn id="22" presetID="31" presetClass="entr" presetSubtype="0" fill="hold" grpId="0" nodeType="with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 calcmode="lin" valueType="num">
                                      <p:cBhvr>
                                        <p:cTn id="26" dur="500" fill="hold"/>
                                        <p:tgtEl>
                                          <p:spTgt spid="2"/>
                                        </p:tgtEl>
                                        <p:attrNameLst>
                                          <p:attrName>style.rotation</p:attrName>
                                        </p:attrNameLst>
                                      </p:cBhvr>
                                      <p:tavLst>
                                        <p:tav tm="0">
                                          <p:val>
                                            <p:fltVal val="90"/>
                                          </p:val>
                                        </p:tav>
                                        <p:tav tm="100000">
                                          <p:val>
                                            <p:fltVal val="0"/>
                                          </p:val>
                                        </p:tav>
                                      </p:tavLst>
                                    </p:anim>
                                    <p:animEffect transition="in" filter="fade">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28000">
              <a:schemeClr val="accent1">
                <a:lumMod val="45000"/>
                <a:lumOff val="55000"/>
              </a:schemeClr>
            </a:gs>
            <a:gs pos="91000">
              <a:srgbClr val="92D050"/>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8" name="Объект 7"/>
          <p:cNvPicPr>
            <a:picLocks noGrp="1" noChangeAspect="1"/>
          </p:cNvPicPr>
          <p:nvPr>
            <p:ph sz="half" idx="1"/>
          </p:nvPr>
        </p:nvPicPr>
        <p:blipFill>
          <a:blip r:embed="rId2" cstate="print">
            <a:extLst>
              <a:ext uri="{28A0092B-C50C-407E-A947-70E740481C1C}">
                <a14:useLocalDpi xmlns="" xmlns:a14="http://schemas.microsoft.com/office/drawing/2010/main" val="0"/>
              </a:ext>
            </a:extLst>
          </a:blip>
          <a:stretch>
            <a:fillRect/>
          </a:stretch>
        </p:blipFill>
        <p:spPr>
          <a:xfrm>
            <a:off x="0" y="0"/>
            <a:ext cx="12192000" cy="6858000"/>
          </a:xfrm>
          <a:effectLst>
            <a:softEdge rad="127000"/>
          </a:effectLst>
          <a:scene3d>
            <a:camera prst="orthographicFront"/>
            <a:lightRig rig="threePt" dir="t"/>
          </a:scene3d>
          <a:sp3d>
            <a:bevelT/>
          </a:sp3d>
        </p:spPr>
      </p:pic>
      <p:sp>
        <p:nvSpPr>
          <p:cNvPr id="2" name="Заголовок 1"/>
          <p:cNvSpPr>
            <a:spLocks noGrp="1"/>
          </p:cNvSpPr>
          <p:nvPr>
            <p:ph type="title"/>
          </p:nvPr>
        </p:nvSpPr>
        <p:spPr>
          <a:xfrm>
            <a:off x="2434106" y="365125"/>
            <a:ext cx="8919693" cy="779463"/>
          </a:xfrm>
        </p:spPr>
        <p:txBody>
          <a:bodyPr>
            <a:normAutofit/>
          </a:bodyPr>
          <a:lstStyle/>
          <a:p>
            <a:r>
              <a:rPr lang="ru-RU" sz="3600" b="1" dirty="0">
                <a:solidFill>
                  <a:schemeClr val="accent2">
                    <a:lumMod val="75000"/>
                  </a:schemeClr>
                </a:solidFill>
                <a:latin typeface="Monotype Corsiva" panose="03010101010201010101" pitchFamily="66" charset="0"/>
                <a:ea typeface="Calibri" panose="020F0502020204030204" pitchFamily="34" charset="0"/>
              </a:rPr>
              <a:t>Дидактическая игра  «Колесо времени»</a:t>
            </a:r>
            <a:endParaRPr lang="ru-RU" sz="3600" dirty="0">
              <a:solidFill>
                <a:schemeClr val="accent2">
                  <a:lumMod val="75000"/>
                </a:schemeClr>
              </a:solidFill>
              <a:latin typeface="Monotype Corsiva" panose="03010101010201010101" pitchFamily="66" charset="0"/>
            </a:endParaRPr>
          </a:p>
        </p:txBody>
      </p:sp>
      <p:sp>
        <p:nvSpPr>
          <p:cNvPr id="4" name="Объект 3"/>
          <p:cNvSpPr>
            <a:spLocks noGrp="1"/>
          </p:cNvSpPr>
          <p:nvPr>
            <p:ph sz="half" idx="2"/>
          </p:nvPr>
        </p:nvSpPr>
        <p:spPr>
          <a:xfrm>
            <a:off x="643944" y="1313645"/>
            <a:ext cx="10709856" cy="4863318"/>
          </a:xfrm>
          <a:gradFill>
            <a:gsLst>
              <a:gs pos="0">
                <a:schemeClr val="accent6">
                  <a:lumMod val="60000"/>
                  <a:lumOff val="40000"/>
                </a:schemeClr>
              </a:gs>
              <a:gs pos="28000">
                <a:schemeClr val="accent1">
                  <a:lumMod val="45000"/>
                  <a:lumOff val="55000"/>
                </a:schemeClr>
              </a:gs>
              <a:gs pos="91000">
                <a:srgbClr val="92D050"/>
              </a:gs>
              <a:gs pos="100000">
                <a:schemeClr val="accent1">
                  <a:lumMod val="30000"/>
                  <a:lumOff val="70000"/>
                </a:schemeClr>
              </a:gs>
            </a:gsLst>
            <a:lin ang="5400000" scaled="1"/>
          </a:gradFill>
          <a:ln w="76200">
            <a:solidFill>
              <a:srgbClr val="00B050"/>
            </a:solidFill>
          </a:ln>
          <a:effectLst>
            <a:glow rad="139700">
              <a:schemeClr val="accent6">
                <a:satMod val="175000"/>
                <a:alpha val="40000"/>
              </a:schemeClr>
            </a:glow>
          </a:effectLst>
          <a:scene3d>
            <a:camera prst="orthographicFront"/>
            <a:lightRig rig="threePt" dir="t"/>
          </a:scene3d>
          <a:sp3d>
            <a:bevelT w="152400" h="50800" prst="softRound"/>
          </a:sp3d>
        </p:spPr>
        <p:txBody>
          <a:bodyPr>
            <a:normAutofit fontScale="77500" lnSpcReduction="20000"/>
          </a:bodyPr>
          <a:lstStyle/>
          <a:p>
            <a:pPr marL="0" indent="0" algn="ctr">
              <a:buNone/>
            </a:pPr>
            <a:r>
              <a:rPr lang="ru-RU" b="1" dirty="0">
                <a:solidFill>
                  <a:srgbClr val="00B050"/>
                </a:solidFill>
                <a:latin typeface="Comic Sans MS" panose="030F0702030302020204" pitchFamily="66" charset="0"/>
                <a:ea typeface="Calibri" panose="020F0502020204030204" pitchFamily="34" charset="0"/>
              </a:rPr>
              <a:t>Методическое </a:t>
            </a:r>
            <a:r>
              <a:rPr lang="ru-RU" b="1" dirty="0" smtClean="0">
                <a:solidFill>
                  <a:srgbClr val="00B050"/>
                </a:solidFill>
                <a:latin typeface="Comic Sans MS" panose="030F0702030302020204" pitchFamily="66" charset="0"/>
                <a:ea typeface="Calibri" panose="020F0502020204030204" pitchFamily="34" charset="0"/>
              </a:rPr>
              <a:t>основание</a:t>
            </a:r>
          </a:p>
          <a:p>
            <a:pPr marL="0" indent="0" algn="ctr">
              <a:buNone/>
            </a:pPr>
            <a:r>
              <a:rPr lang="ru-RU" dirty="0">
                <a:latin typeface="Minion Pro" panose="02040503050306020203" pitchFamily="18" charset="0"/>
              </a:rPr>
              <a:t>Развитие любознательности и интереса у детей является одной из составной успешности воспитания в детском саду и успешном обучении в школе. Интерес дошкольника к окружающему миру, желание познать и освоить все новое — основа формирования этого качества. </a:t>
            </a:r>
            <a:r>
              <a:rPr lang="ru-RU" dirty="0" smtClean="0">
                <a:latin typeface="Minion Pro" panose="02040503050306020203" pitchFamily="18" charset="0"/>
              </a:rPr>
              <a:t>В </a:t>
            </a:r>
            <a:r>
              <a:rPr lang="ru-RU" dirty="0">
                <a:latin typeface="Minion Pro" panose="02040503050306020203" pitchFamily="18" charset="0"/>
              </a:rPr>
              <a:t>период дошкольного детства происходит расширение границ познания, становление первых представлений о развитии, движении, изменении мира, осознание того, что у каждого предмета есть прошлое, настоящее, будущее. </a:t>
            </a:r>
            <a:r>
              <a:rPr lang="ru-RU" dirty="0" smtClean="0">
                <a:latin typeface="Minion Pro" panose="02040503050306020203" pitchFamily="18" charset="0"/>
              </a:rPr>
              <a:t>Научить </a:t>
            </a:r>
            <a:r>
              <a:rPr lang="ru-RU" dirty="0">
                <a:latin typeface="Minion Pro" panose="02040503050306020203" pitchFamily="18" charset="0"/>
              </a:rPr>
              <a:t>чувствовать красоту родной земли, красоту человека, живущего на этой земле, воспитать любовь </a:t>
            </a:r>
            <a:r>
              <a:rPr lang="ru-RU" dirty="0" smtClean="0">
                <a:latin typeface="Minion Pro" panose="02040503050306020203" pitchFamily="18" charset="0"/>
              </a:rPr>
              <a:t>ко </a:t>
            </a:r>
            <a:r>
              <a:rPr lang="ru-RU" dirty="0">
                <a:latin typeface="Minion Pro" panose="02040503050306020203" pitchFamily="18" charset="0"/>
              </a:rPr>
              <a:t>всему, что окружает ребенка с детства, - одна из главных задач педагога. Очень важно привить детям чувство любви и привязанности к природным и культурным ценностям родного края.  Данная игра проходит в виде беседы, викторины, где взрослый не только рассказывает, но и задаёт вопросы детям, даёт им возможность высказывать своё мнение. Играя в эту игру можно наглядно познакомить детей с вещами и предметами, которыми  пользовались 100 и более  лет назад, многие из которых утратили своё значение и назначение, а многие видоизменились и модернизировались.</a:t>
            </a:r>
          </a:p>
          <a:p>
            <a:pPr marL="0" indent="0" algn="ctr">
              <a:buNone/>
            </a:pPr>
            <a:endParaRPr lang="ru-RU" dirty="0">
              <a:solidFill>
                <a:srgbClr val="00B050"/>
              </a:solidFill>
              <a:latin typeface="Comic Sans MS" panose="030F0702030302020204" pitchFamily="66" charset="0"/>
            </a:endParaRPr>
          </a:p>
        </p:txBody>
      </p:sp>
    </p:spTree>
    <p:extLst>
      <p:ext uri="{BB962C8B-B14F-4D97-AF65-F5344CB8AC3E}">
        <p14:creationId xmlns="" xmlns:p14="http://schemas.microsoft.com/office/powerpoint/2010/main" val="39191403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randombar(horizontal)">
                                      <p:cBhvr>
                                        <p:cTn id="7" dur="500"/>
                                        <p:tgtEl>
                                          <p:spTgt spid="4">
                                            <p:bg/>
                                          </p:spTgt>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randombar(horizontal)">
                                      <p:cBhvr>
                                        <p:cTn id="11" dur="500"/>
                                        <p:tgtEl>
                                          <p:spTgt spid="4">
                                            <p:txEl>
                                              <p:pRg st="0" end="0"/>
                                            </p:txEl>
                                          </p:spTgt>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randombar(horizontal)">
                                      <p:cBhvr>
                                        <p:cTn id="15"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sz="half" idx="1"/>
          </p:nvPr>
        </p:nvPicPr>
        <p:blipFill>
          <a:blip r:embed="rId2" cstate="print">
            <a:extLst>
              <a:ext uri="{28A0092B-C50C-407E-A947-70E740481C1C}">
                <a14:useLocalDpi xmlns="" xmlns:a14="http://schemas.microsoft.com/office/drawing/2010/main" val="0"/>
              </a:ext>
            </a:extLst>
          </a:blip>
          <a:stretch>
            <a:fillRect/>
          </a:stretch>
        </p:blipFill>
        <p:spPr>
          <a:xfrm>
            <a:off x="0" y="0"/>
            <a:ext cx="12192000" cy="6858000"/>
          </a:xfrm>
        </p:spPr>
      </p:pic>
      <p:sp>
        <p:nvSpPr>
          <p:cNvPr id="2" name="Заголовок 1"/>
          <p:cNvSpPr>
            <a:spLocks noGrp="1"/>
          </p:cNvSpPr>
          <p:nvPr>
            <p:ph type="title"/>
          </p:nvPr>
        </p:nvSpPr>
        <p:spPr>
          <a:xfrm>
            <a:off x="838200" y="283335"/>
            <a:ext cx="9095509" cy="1365161"/>
          </a:xfrm>
        </p:spPr>
        <p:style>
          <a:lnRef idx="1">
            <a:schemeClr val="accent6"/>
          </a:lnRef>
          <a:fillRef idx="3">
            <a:schemeClr val="accent6"/>
          </a:fillRef>
          <a:effectRef idx="2">
            <a:schemeClr val="accent6"/>
          </a:effectRef>
          <a:fontRef idx="minor">
            <a:schemeClr val="lt1"/>
          </a:fontRef>
        </p:style>
        <p:txBody>
          <a:bodyPr>
            <a:noAutofit/>
          </a:bodyPr>
          <a:lstStyle/>
          <a:p>
            <a:r>
              <a:rPr lang="ru-RU" sz="2800" b="1" dirty="0" smtClean="0">
                <a:solidFill>
                  <a:srgbClr val="FFFF00"/>
                </a:solidFill>
                <a:latin typeface="Minion Pro" panose="02040503050306020203" pitchFamily="18" charset="0"/>
              </a:rPr>
              <a:t>Цель игры :</a:t>
            </a:r>
            <a:r>
              <a:rPr lang="ru-RU" sz="2800" dirty="0" smtClean="0">
                <a:solidFill>
                  <a:srgbClr val="FFFF00"/>
                </a:solidFill>
                <a:latin typeface="Minion Pro" panose="02040503050306020203" pitchFamily="18" charset="0"/>
              </a:rPr>
              <a:t> </a:t>
            </a:r>
            <a:r>
              <a:rPr lang="ru-RU" sz="2400" dirty="0" smtClean="0">
                <a:latin typeface="Minion Pro" panose="02040503050306020203" pitchFamily="18" charset="0"/>
              </a:rPr>
              <a:t>Систематизировать и углубить знания детей по теме «Древность,</a:t>
            </a:r>
            <a:r>
              <a:rPr lang="ru-RU" sz="2400" dirty="0">
                <a:latin typeface="Minion Pro" panose="02040503050306020203" pitchFamily="18" charset="0"/>
              </a:rPr>
              <a:t> </a:t>
            </a:r>
            <a:r>
              <a:rPr lang="ru-RU" sz="2400" dirty="0" smtClean="0">
                <a:latin typeface="Minion Pro" panose="02040503050306020203" pitchFamily="18" charset="0"/>
              </a:rPr>
              <a:t>старина, современность», научить детей устанавливать пространственно- временные связи.</a:t>
            </a:r>
            <a:br>
              <a:rPr lang="ru-RU" sz="2400" dirty="0" smtClean="0">
                <a:latin typeface="Minion Pro" panose="02040503050306020203" pitchFamily="18" charset="0"/>
              </a:rPr>
            </a:br>
            <a:endParaRPr lang="ru-RU" sz="2400" dirty="0">
              <a:latin typeface="Minion Pro" panose="02040503050306020203" pitchFamily="18" charset="0"/>
            </a:endParaRPr>
          </a:p>
        </p:txBody>
      </p:sp>
      <p:sp>
        <p:nvSpPr>
          <p:cNvPr id="4" name="Объект 3"/>
          <p:cNvSpPr>
            <a:spLocks noGrp="1"/>
          </p:cNvSpPr>
          <p:nvPr>
            <p:ph sz="half" idx="2"/>
          </p:nvPr>
        </p:nvSpPr>
        <p:spPr>
          <a:xfrm rot="21405884">
            <a:off x="425003" y="1801090"/>
            <a:ext cx="11204620" cy="4561073"/>
          </a:xfrm>
          <a:gradFill flip="none" rotWithShape="1">
            <a:gsLst>
              <a:gs pos="0">
                <a:srgbClr val="C1CD53">
                  <a:shade val="30000"/>
                  <a:satMod val="115000"/>
                </a:srgbClr>
              </a:gs>
              <a:gs pos="50000">
                <a:srgbClr val="C1CD53">
                  <a:shade val="67500"/>
                  <a:satMod val="115000"/>
                </a:srgbClr>
              </a:gs>
              <a:gs pos="100000">
                <a:srgbClr val="C1CD53">
                  <a:shade val="100000"/>
                  <a:satMod val="115000"/>
                </a:srgbClr>
              </a:gs>
            </a:gsLst>
            <a:path path="circle">
              <a:fillToRect l="100000" t="100000"/>
            </a:path>
            <a:tileRect r="-100000" b="-100000"/>
          </a:gradFill>
          <a:ln w="76200">
            <a:solidFill>
              <a:srgbClr val="006C31"/>
            </a:solidFill>
          </a:ln>
          <a:scene3d>
            <a:camera prst="orthographicFront"/>
            <a:lightRig rig="threePt" dir="t"/>
          </a:scene3d>
          <a:sp3d extrusionH="76200">
            <a:extrusionClr>
              <a:srgbClr val="006C31"/>
            </a:extrusionClr>
          </a:sp3d>
        </p:spPr>
        <p:txBody>
          <a:bodyPr numCol="2">
            <a:normAutofit fontScale="85000" lnSpcReduction="20000"/>
          </a:bodyPr>
          <a:lstStyle/>
          <a:p>
            <a:pPr marL="0" indent="0" algn="ctr">
              <a:buNone/>
            </a:pPr>
            <a:r>
              <a:rPr lang="ru-RU" sz="4400" b="1" dirty="0" smtClean="0">
                <a:solidFill>
                  <a:srgbClr val="00B050"/>
                </a:solidFill>
              </a:rPr>
              <a:t>Задачи:</a:t>
            </a:r>
          </a:p>
          <a:p>
            <a:pPr marL="0" indent="0">
              <a:buNone/>
            </a:pPr>
            <a:r>
              <a:rPr lang="ru-RU" dirty="0" smtClean="0">
                <a:latin typeface="Minion Pro" panose="02040503050306020203" pitchFamily="18" charset="0"/>
              </a:rPr>
              <a:t>-</a:t>
            </a:r>
            <a:r>
              <a:rPr lang="ru-RU" sz="2600" dirty="0" smtClean="0">
                <a:latin typeface="Minion Pro" panose="02040503050306020203" pitchFamily="18" charset="0"/>
              </a:rPr>
              <a:t>Учить использовать в игре информацию, полученную из различных  источников (кино, литература и т. д.);</a:t>
            </a:r>
          </a:p>
          <a:p>
            <a:pPr>
              <a:buFontTx/>
              <a:buChar char="-"/>
            </a:pPr>
            <a:r>
              <a:rPr lang="ru-RU" sz="2600" dirty="0" smtClean="0">
                <a:latin typeface="Minion Pro" panose="02040503050306020203" pitchFamily="18" charset="0"/>
              </a:rPr>
              <a:t>Знакомить детей с бытом </a:t>
            </a:r>
            <a:r>
              <a:rPr lang="ru-RU" sz="2600" dirty="0" err="1" smtClean="0">
                <a:latin typeface="Minion Pro" panose="02040503050306020203" pitchFamily="18" charset="0"/>
              </a:rPr>
              <a:t>русскойстарины</a:t>
            </a:r>
            <a:r>
              <a:rPr lang="ru-RU" sz="2600" dirty="0" smtClean="0">
                <a:latin typeface="Minion Pro" panose="02040503050306020203" pitchFamily="18" charset="0"/>
              </a:rPr>
              <a:t> и бытом современных домов и квартир, и закреплять представления об особенностях каждого предмета в отдельности;</a:t>
            </a:r>
          </a:p>
          <a:p>
            <a:pPr marL="0" indent="0">
              <a:buNone/>
            </a:pPr>
            <a:r>
              <a:rPr lang="ru-RU" sz="2600" dirty="0" smtClean="0">
                <a:latin typeface="Minion Pro" panose="02040503050306020203" pitchFamily="18" charset="0"/>
              </a:rPr>
              <a:t>- Учить определять старинные и современные бытовые предметы</a:t>
            </a:r>
          </a:p>
          <a:p>
            <a:pPr>
              <a:buFontTx/>
              <a:buChar char="-"/>
            </a:pPr>
            <a:r>
              <a:rPr lang="ru-RU" sz="2600" dirty="0" smtClean="0">
                <a:latin typeface="Minion Pro" panose="02040503050306020203" pitchFamily="18" charset="0"/>
              </a:rPr>
              <a:t>Упражнять детей в составлении короткого рассказа: «Что было раньше и как сейчас»</a:t>
            </a:r>
          </a:p>
          <a:p>
            <a:pPr>
              <a:buFontTx/>
              <a:buChar char="-"/>
            </a:pPr>
            <a:endParaRPr lang="ru-RU" sz="2600" dirty="0" smtClean="0">
              <a:latin typeface="Minion Pro" panose="02040503050306020203" pitchFamily="18" charset="0"/>
            </a:endParaRPr>
          </a:p>
          <a:p>
            <a:pPr marL="0" indent="0">
              <a:buNone/>
            </a:pPr>
            <a:endParaRPr lang="ru-RU" sz="2600" dirty="0" smtClean="0">
              <a:latin typeface="Minion Pro" panose="02040503050306020203" pitchFamily="18" charset="0"/>
            </a:endParaRPr>
          </a:p>
          <a:p>
            <a:pPr>
              <a:buFontTx/>
              <a:buChar char="-"/>
            </a:pPr>
            <a:r>
              <a:rPr lang="ru-RU" sz="2600" dirty="0" smtClean="0">
                <a:latin typeface="Minion Pro" panose="02040503050306020203" pitchFamily="18" charset="0"/>
              </a:rPr>
              <a:t>Обогащать речь детей образными выражениями устного народного творчества, предметами быта</a:t>
            </a:r>
          </a:p>
          <a:p>
            <a:pPr marL="0" indent="0">
              <a:buNone/>
            </a:pPr>
            <a:r>
              <a:rPr lang="ru-RU" sz="2600" dirty="0" smtClean="0">
                <a:latin typeface="Minion Pro" panose="02040503050306020203" pitchFamily="18" charset="0"/>
              </a:rPr>
              <a:t>- Развивать слуховое восприятие, способность концентрировать внимание;</a:t>
            </a:r>
          </a:p>
          <a:p>
            <a:pPr marL="0" indent="0">
              <a:buNone/>
            </a:pPr>
            <a:r>
              <a:rPr lang="ru-RU" sz="2600" dirty="0" smtClean="0">
                <a:latin typeface="Minion Pro" panose="02040503050306020203" pitchFamily="18" charset="0"/>
              </a:rPr>
              <a:t>- Формировать логическое мышление, умение анализировать и  сопоставлять;</a:t>
            </a:r>
          </a:p>
          <a:p>
            <a:pPr marL="0" indent="0">
              <a:buNone/>
            </a:pPr>
            <a:r>
              <a:rPr lang="ru-RU" sz="2600" dirty="0" smtClean="0">
                <a:latin typeface="Minion Pro" panose="02040503050306020203" pitchFamily="18" charset="0"/>
              </a:rPr>
              <a:t>- Воспитывать бережное отношение к культуре своего народа;</a:t>
            </a:r>
          </a:p>
          <a:p>
            <a:pPr marL="0" indent="0">
              <a:buNone/>
            </a:pPr>
            <a:endParaRPr lang="ru-RU" dirty="0">
              <a:solidFill>
                <a:schemeClr val="accent6">
                  <a:lumMod val="75000"/>
                </a:schemeClr>
              </a:solidFill>
              <a:latin typeface="Minion Pro" panose="02040503050306020203" pitchFamily="18" charset="0"/>
            </a:endParaRPr>
          </a:p>
        </p:txBody>
      </p:sp>
    </p:spTree>
    <p:extLst>
      <p:ext uri="{BB962C8B-B14F-4D97-AF65-F5344CB8AC3E}">
        <p14:creationId xmlns="" xmlns:p14="http://schemas.microsoft.com/office/powerpoint/2010/main" val="254082384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4">
                                            <p:bg/>
                                          </p:spTgt>
                                        </p:tgtEl>
                                        <p:attrNameLst>
                                          <p:attrName>style.visibility</p:attrName>
                                        </p:attrNameLst>
                                      </p:cBhvr>
                                      <p:to>
                                        <p:strVal val="visible"/>
                                      </p:to>
                                    </p:set>
                                    <p:animEffect transition="in" filter="randombar(horizontal)">
                                      <p:cBhvr>
                                        <p:cTn id="13" dur="500"/>
                                        <p:tgtEl>
                                          <p:spTgt spid="4">
                                            <p:bg/>
                                          </p:spTgt>
                                        </p:tgtEl>
                                      </p:cBhvr>
                                    </p:animEffect>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17" dur="500"/>
                                        <p:tgtEl>
                                          <p:spTgt spid="4">
                                            <p:txEl>
                                              <p:pRg st="0" end="0"/>
                                            </p:txEl>
                                          </p:spTgt>
                                        </p:tgtEl>
                                      </p:cBhvr>
                                    </p:animEffect>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randombar(horizontal)">
                                      <p:cBhvr>
                                        <p:cTn id="21" dur="500"/>
                                        <p:tgtEl>
                                          <p:spTgt spid="4">
                                            <p:txEl>
                                              <p:pRg st="1" end="1"/>
                                            </p:txEl>
                                          </p:spTgt>
                                        </p:tgtEl>
                                      </p:cBhvr>
                                    </p:animEffect>
                                  </p:childTnLst>
                                </p:cTn>
                              </p:par>
                            </p:childTnLst>
                          </p:cTn>
                        </p:par>
                        <p:par>
                          <p:cTn id="22" fill="hold">
                            <p:stCondLst>
                              <p:cond delay="2000"/>
                            </p:stCondLst>
                            <p:childTnLst>
                              <p:par>
                                <p:cTn id="23" presetID="14" presetClass="entr" presetSubtype="10" fill="hold" grpId="0" nodeType="after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randombar(horizontal)">
                                      <p:cBhvr>
                                        <p:cTn id="25" dur="500"/>
                                        <p:tgtEl>
                                          <p:spTgt spid="4">
                                            <p:txEl>
                                              <p:pRg st="2" end="2"/>
                                            </p:txEl>
                                          </p:spTgt>
                                        </p:tgtEl>
                                      </p:cBhvr>
                                    </p:animEffect>
                                  </p:childTnLst>
                                </p:cTn>
                              </p:par>
                            </p:childTnLst>
                          </p:cTn>
                        </p:par>
                        <p:par>
                          <p:cTn id="26" fill="hold">
                            <p:stCondLst>
                              <p:cond delay="2500"/>
                            </p:stCondLst>
                            <p:childTnLst>
                              <p:par>
                                <p:cTn id="27" presetID="14" presetClass="entr" presetSubtype="10" fill="hold" grpId="0" nodeType="after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Effect transition="in" filter="randombar(horizontal)">
                                      <p:cBhvr>
                                        <p:cTn id="29" dur="500"/>
                                        <p:tgtEl>
                                          <p:spTgt spid="4">
                                            <p:txEl>
                                              <p:pRg st="3" end="3"/>
                                            </p:txEl>
                                          </p:spTgt>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Effect transition="in" filter="randombar(horizontal)">
                                      <p:cBhvr>
                                        <p:cTn id="33" dur="500"/>
                                        <p:tgtEl>
                                          <p:spTgt spid="4">
                                            <p:txEl>
                                              <p:pRg st="4" end="4"/>
                                            </p:txEl>
                                          </p:spTgt>
                                        </p:tgtEl>
                                      </p:cBhvr>
                                    </p:animEffect>
                                  </p:childTnLst>
                                </p:cTn>
                              </p:par>
                            </p:childTnLst>
                          </p:cTn>
                        </p:par>
                        <p:par>
                          <p:cTn id="34" fill="hold">
                            <p:stCondLst>
                              <p:cond delay="3500"/>
                            </p:stCondLst>
                            <p:childTnLst>
                              <p:par>
                                <p:cTn id="35" presetID="14" presetClass="entr" presetSubtype="10" fill="hold" grpId="0" nodeType="after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randombar(horizontal)">
                                      <p:cBhvr>
                                        <p:cTn id="37" dur="500"/>
                                        <p:tgtEl>
                                          <p:spTgt spid="4">
                                            <p:txEl>
                                              <p:pRg st="7" end="7"/>
                                            </p:txEl>
                                          </p:spTgt>
                                        </p:tgtEl>
                                      </p:cBhvr>
                                    </p:animEffect>
                                  </p:childTnLst>
                                </p:cTn>
                              </p:par>
                            </p:childTnLst>
                          </p:cTn>
                        </p:par>
                        <p:par>
                          <p:cTn id="38" fill="hold">
                            <p:stCondLst>
                              <p:cond delay="4000"/>
                            </p:stCondLst>
                            <p:childTnLst>
                              <p:par>
                                <p:cTn id="39" presetID="14" presetClass="entr" presetSubtype="10" fill="hold" grpId="0" nodeType="afterEffect">
                                  <p:stCondLst>
                                    <p:cond delay="0"/>
                                  </p:stCondLst>
                                  <p:childTnLst>
                                    <p:set>
                                      <p:cBhvr>
                                        <p:cTn id="40" dur="1" fill="hold">
                                          <p:stCondLst>
                                            <p:cond delay="0"/>
                                          </p:stCondLst>
                                        </p:cTn>
                                        <p:tgtEl>
                                          <p:spTgt spid="4">
                                            <p:txEl>
                                              <p:pRg st="8" end="8"/>
                                            </p:txEl>
                                          </p:spTgt>
                                        </p:tgtEl>
                                        <p:attrNameLst>
                                          <p:attrName>style.visibility</p:attrName>
                                        </p:attrNameLst>
                                      </p:cBhvr>
                                      <p:to>
                                        <p:strVal val="visible"/>
                                      </p:to>
                                    </p:set>
                                    <p:animEffect transition="in" filter="randombar(horizontal)">
                                      <p:cBhvr>
                                        <p:cTn id="41" dur="500"/>
                                        <p:tgtEl>
                                          <p:spTgt spid="4">
                                            <p:txEl>
                                              <p:pRg st="8" end="8"/>
                                            </p:txEl>
                                          </p:spTgt>
                                        </p:tgtEl>
                                      </p:cBhvr>
                                    </p:animEffect>
                                  </p:childTnLst>
                                </p:cTn>
                              </p:par>
                            </p:childTnLst>
                          </p:cTn>
                        </p:par>
                        <p:par>
                          <p:cTn id="42" fill="hold">
                            <p:stCondLst>
                              <p:cond delay="4500"/>
                            </p:stCondLst>
                            <p:childTnLst>
                              <p:par>
                                <p:cTn id="43" presetID="14" presetClass="entr" presetSubtype="10" fill="hold" grpId="0" nodeType="afterEffect">
                                  <p:stCondLst>
                                    <p:cond delay="0"/>
                                  </p:stCondLst>
                                  <p:childTnLst>
                                    <p:set>
                                      <p:cBhvr>
                                        <p:cTn id="44" dur="1" fill="hold">
                                          <p:stCondLst>
                                            <p:cond delay="0"/>
                                          </p:stCondLst>
                                        </p:cTn>
                                        <p:tgtEl>
                                          <p:spTgt spid="4">
                                            <p:txEl>
                                              <p:pRg st="9" end="9"/>
                                            </p:txEl>
                                          </p:spTgt>
                                        </p:tgtEl>
                                        <p:attrNameLst>
                                          <p:attrName>style.visibility</p:attrName>
                                        </p:attrNameLst>
                                      </p:cBhvr>
                                      <p:to>
                                        <p:strVal val="visible"/>
                                      </p:to>
                                    </p:set>
                                    <p:animEffect transition="in" filter="randombar(horizontal)">
                                      <p:cBhvr>
                                        <p:cTn id="45" dur="500"/>
                                        <p:tgtEl>
                                          <p:spTgt spid="4">
                                            <p:txEl>
                                              <p:pRg st="9" end="9"/>
                                            </p:txEl>
                                          </p:spTgt>
                                        </p:tgtEl>
                                      </p:cBhvr>
                                    </p:animEffect>
                                  </p:childTnLst>
                                </p:cTn>
                              </p:par>
                            </p:childTnLst>
                          </p:cTn>
                        </p:par>
                        <p:par>
                          <p:cTn id="46" fill="hold">
                            <p:stCondLst>
                              <p:cond delay="5000"/>
                            </p:stCondLst>
                            <p:childTnLst>
                              <p:par>
                                <p:cTn id="47" presetID="14" presetClass="entr" presetSubtype="10" fill="hold" grpId="0" nodeType="afterEffect">
                                  <p:stCondLst>
                                    <p:cond delay="0"/>
                                  </p:stCondLst>
                                  <p:childTnLst>
                                    <p:set>
                                      <p:cBhvr>
                                        <p:cTn id="48" dur="1" fill="hold">
                                          <p:stCondLst>
                                            <p:cond delay="0"/>
                                          </p:stCondLst>
                                        </p:cTn>
                                        <p:tgtEl>
                                          <p:spTgt spid="4">
                                            <p:txEl>
                                              <p:pRg st="10" end="10"/>
                                            </p:txEl>
                                          </p:spTgt>
                                        </p:tgtEl>
                                        <p:attrNameLst>
                                          <p:attrName>style.visibility</p:attrName>
                                        </p:attrNameLst>
                                      </p:cBhvr>
                                      <p:to>
                                        <p:strVal val="visible"/>
                                      </p:to>
                                    </p:set>
                                    <p:animEffect transition="in" filter="randombar(horizontal)">
                                      <p:cBhvr>
                                        <p:cTn id="49"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9654" y="332659"/>
            <a:ext cx="4398818" cy="4103844"/>
          </a:xfrm>
        </p:spPr>
        <p:txBody>
          <a:bodyPr>
            <a:normAutofit/>
          </a:bodyPr>
          <a:lstStyle/>
          <a:p>
            <a:r>
              <a:rPr lang="ru-RU" dirty="0" smtClean="0"/>
              <a:t> </a:t>
            </a:r>
            <a:endParaRPr lang="ru-RU" sz="2700" dirty="0"/>
          </a:p>
        </p:txBody>
      </p:sp>
      <p:pic>
        <p:nvPicPr>
          <p:cNvPr id="5" name="Объект 4"/>
          <p:cNvPicPr>
            <a:picLocks noGrp="1" noChangeAspect="1"/>
          </p:cNvPicPr>
          <p:nvPr>
            <p:ph sz="half" idx="1"/>
          </p:nvPr>
        </p:nvPicPr>
        <p:blipFill rotWithShape="1">
          <a:blip r:embed="rId2">
            <a:extLst>
              <a:ext uri="{28A0092B-C50C-407E-A947-70E740481C1C}">
                <a14:useLocalDpi xmlns="" xmlns:a14="http://schemas.microsoft.com/office/drawing/2010/main" val="0"/>
              </a:ext>
            </a:extLst>
          </a:blip>
          <a:srcRect l="106" t="13897"/>
          <a:stretch/>
        </p:blipFill>
        <p:spPr>
          <a:xfrm>
            <a:off x="12878" y="0"/>
            <a:ext cx="12179121" cy="6857999"/>
          </a:xfrm>
          <a:scene3d>
            <a:camera prst="orthographicFront"/>
            <a:lightRig rig="threePt" dir="t"/>
          </a:scene3d>
          <a:sp3d>
            <a:bevelT prst="angle"/>
          </a:sp3d>
        </p:spPr>
      </p:pic>
      <p:sp>
        <p:nvSpPr>
          <p:cNvPr id="6" name="Скругленная прямоугольная выноска 5"/>
          <p:cNvSpPr/>
          <p:nvPr/>
        </p:nvSpPr>
        <p:spPr>
          <a:xfrm rot="20944645">
            <a:off x="630968" y="439257"/>
            <a:ext cx="4225637" cy="3611488"/>
          </a:xfrm>
          <a:prstGeom prst="wedgeRoundRectCallout">
            <a:avLst/>
          </a:prstGeom>
          <a:solidFill>
            <a:schemeClr val="accent6"/>
          </a:solidFill>
          <a:ln w="76200">
            <a:solidFill>
              <a:srgbClr val="FFFF00"/>
            </a:solidFill>
          </a:ln>
        </p:spPr>
        <p:style>
          <a:lnRef idx="0">
            <a:scrgbClr r="0" g="0" b="0"/>
          </a:lnRef>
          <a:fillRef idx="0">
            <a:scrgbClr r="0" g="0" b="0"/>
          </a:fillRef>
          <a:effectRef idx="0">
            <a:scrgbClr r="0" g="0" b="0"/>
          </a:effectRef>
          <a:fontRef idx="minor">
            <a:schemeClr val="lt1"/>
          </a:fontRef>
        </p:style>
        <p:txBody>
          <a:bodyPr rtlCol="0" anchor="ctr"/>
          <a:lstStyle/>
          <a:p>
            <a:pPr algn="ctr"/>
            <a:r>
              <a:rPr lang="ru-RU" sz="2400" b="1"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Minion Pro" panose="02040503050306020203" pitchFamily="18" charset="0"/>
              </a:rPr>
              <a:t>Предшествующая работа: </a:t>
            </a:r>
            <a:r>
              <a:rPr lang="ru-RU" sz="2000" b="1"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Minion Pro" panose="02040503050306020203" pitchFamily="18" charset="0"/>
              </a:rPr>
              <a:t>знакомство детей с представлением об образе Родины, родного края, русском народном промысле, заучивание пословиц, поговорок,  чтение сказок народов Поволжья</a:t>
            </a:r>
            <a:endParaRPr lang="ru-RU" sz="2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Minion Pro" panose="02040503050306020203" pitchFamily="18" charset="0"/>
            </a:endParaRPr>
          </a:p>
        </p:txBody>
      </p:sp>
      <p:sp>
        <p:nvSpPr>
          <p:cNvPr id="7" name="Капля 6"/>
          <p:cNvSpPr/>
          <p:nvPr/>
        </p:nvSpPr>
        <p:spPr>
          <a:xfrm rot="21404827">
            <a:off x="5323753" y="502632"/>
            <a:ext cx="6159322" cy="5929490"/>
          </a:xfrm>
          <a:prstGeom prst="teardrop">
            <a:avLst/>
          </a:prstGeom>
          <a:solidFill>
            <a:schemeClr val="accent6">
              <a:alpha val="50000"/>
            </a:schemeClr>
          </a:solidFill>
          <a:ln w="76200">
            <a:solidFill>
              <a:srgbClr val="00B050"/>
            </a:solidFill>
          </a:ln>
        </p:spPr>
        <p:style>
          <a:lnRef idx="0">
            <a:scrgbClr r="0" g="0" b="0"/>
          </a:lnRef>
          <a:fillRef idx="0">
            <a:scrgbClr r="0" g="0" b="0"/>
          </a:fillRef>
          <a:effectRef idx="0">
            <a:scrgbClr r="0" g="0" b="0"/>
          </a:effectRef>
          <a:fontRef idx="minor">
            <a:schemeClr val="lt1"/>
          </a:fontRef>
        </p:style>
        <p:txBody>
          <a:bodyPr rtlCol="0" anchor="ctr"/>
          <a:lstStyle/>
          <a:p>
            <a:pPr algn="ctr"/>
            <a:r>
              <a:rPr lang="ru-RU" b="1"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Minion Pro" panose="02040503050306020203" pitchFamily="18" charset="0"/>
              </a:rPr>
              <a:t>В игре принимают участие от 6 до 8 детей. Дети сидят за «круглым» столом. По краю стола разложены карточки одного из вариантов игры с изображением предметов, относящихся к жизни и быту русского народа. В центре стола расположен волчок. Воспитатель (ведущий) крутит волчок. Ребенок, который первый поднял руку, берет ту карточку, на которую указала стрелочка и рассказывает (или называет), что это за предмет, его предназначение. Выигрывает тот, кто больше наберет карточек.</a:t>
            </a:r>
            <a:endParaRPr lang="ru-RU"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Minion Pro" panose="02040503050306020203" pitchFamily="18" charset="0"/>
            </a:endParaRPr>
          </a:p>
        </p:txBody>
      </p:sp>
      <p:sp>
        <p:nvSpPr>
          <p:cNvPr id="4" name="Объект 3"/>
          <p:cNvSpPr>
            <a:spLocks noGrp="1"/>
          </p:cNvSpPr>
          <p:nvPr>
            <p:ph sz="half" idx="2"/>
          </p:nvPr>
        </p:nvSpPr>
        <p:spPr>
          <a:xfrm rot="21398001">
            <a:off x="6085441" y="925238"/>
            <a:ext cx="5181600" cy="694783"/>
          </a:xfrm>
        </p:spPr>
        <p:txBody>
          <a:bodyPr>
            <a:normAutofit/>
            <a:scene3d>
              <a:camera prst="orthographicFront"/>
              <a:lightRig rig="soft" dir="t">
                <a:rot lat="0" lon="0" rev="15600000"/>
              </a:lightRig>
            </a:scene3d>
            <a:sp3d extrusionH="57150" prstMaterial="softEdge">
              <a:bevelT w="25400" h="38100"/>
            </a:sp3d>
          </a:bodyPr>
          <a:lstStyle/>
          <a:p>
            <a:pPr marL="0" indent="0">
              <a:buNone/>
            </a:pPr>
            <a:r>
              <a:rPr lang="ru-RU" sz="3200" b="1" dirty="0" smtClean="0">
                <a:ln/>
                <a:solidFill>
                  <a:schemeClr val="accent4"/>
                </a:solidFill>
              </a:rPr>
              <a:t>Правила игры: </a:t>
            </a:r>
            <a:endParaRPr lang="ru-RU" sz="3200" b="1" dirty="0">
              <a:ln/>
              <a:solidFill>
                <a:schemeClr val="accent4"/>
              </a:solidFill>
            </a:endParaRPr>
          </a:p>
        </p:txBody>
      </p:sp>
      <p:pic>
        <p:nvPicPr>
          <p:cNvPr id="8" name="Рисунок 7"/>
          <p:cNvPicPr>
            <a:picLocks noChangeAspect="1"/>
          </p:cNvPicPr>
          <p:nvPr/>
        </p:nvPicPr>
        <p:blipFill rotWithShape="1">
          <a:blip r:embed="rId3" cstate="print">
            <a:extLst>
              <a:ext uri="{28A0092B-C50C-407E-A947-70E740481C1C}">
                <a14:useLocalDpi xmlns="" xmlns:a14="http://schemas.microsoft.com/office/drawing/2010/main" val="0"/>
              </a:ext>
            </a:extLst>
          </a:blip>
          <a:srcRect t="28282" b="20607"/>
          <a:stretch/>
        </p:blipFill>
        <p:spPr>
          <a:xfrm rot="20948344">
            <a:off x="2081229" y="3597048"/>
            <a:ext cx="3927700" cy="2658821"/>
          </a:xfrm>
          <a:prstGeom prst="rect">
            <a:avLst/>
          </a:prstGeom>
          <a:effectLst>
            <a:glow rad="228600">
              <a:schemeClr val="accent6">
                <a:satMod val="175000"/>
                <a:alpha val="40000"/>
              </a:schemeClr>
            </a:glow>
            <a:softEdge rad="127000"/>
          </a:effectLst>
          <a:scene3d>
            <a:camera prst="perspectiveAbove"/>
            <a:lightRig rig="threePt" dir="t"/>
          </a:scene3d>
        </p:spPr>
      </p:pic>
    </p:spTree>
    <p:extLst>
      <p:ext uri="{BB962C8B-B14F-4D97-AF65-F5344CB8AC3E}">
        <p14:creationId xmlns="" xmlns:p14="http://schemas.microsoft.com/office/powerpoint/2010/main" val="2134563573"/>
      </p:ext>
    </p:extLst>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par>
                          <p:cTn id="8" fill="hold">
                            <p:stCondLst>
                              <p:cond delay="2000"/>
                            </p:stCondLst>
                            <p:childTnLst>
                              <p:par>
                                <p:cTn id="9" presetID="6"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circle(in)">
                                      <p:cBhvr>
                                        <p:cTn id="11" dur="2000"/>
                                        <p:tgtEl>
                                          <p:spTgt spid="7"/>
                                        </p:tgtEl>
                                      </p:cBhvr>
                                    </p:animEffect>
                                  </p:childTnLst>
                                </p:cTn>
                              </p:par>
                            </p:childTnLst>
                          </p:cTn>
                        </p:par>
                        <p:par>
                          <p:cTn id="12" fill="hold">
                            <p:stCondLst>
                              <p:cond delay="4000"/>
                            </p:stCondLst>
                            <p:childTnLst>
                              <p:par>
                                <p:cTn id="13" presetID="45"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2000"/>
                                        <p:tgtEl>
                                          <p:spTgt spid="8"/>
                                        </p:tgtEl>
                                      </p:cBhvr>
                                    </p:animEffect>
                                    <p:anim calcmode="lin" valueType="num">
                                      <p:cBhvr>
                                        <p:cTn id="16" dur="2000" fill="hold"/>
                                        <p:tgtEl>
                                          <p:spTgt spid="8"/>
                                        </p:tgtEl>
                                        <p:attrNameLst>
                                          <p:attrName>ppt_w</p:attrName>
                                        </p:attrNameLst>
                                      </p:cBhvr>
                                      <p:tavLst>
                                        <p:tav tm="0" fmla="#ppt_w*sin(2.5*pi*$)">
                                          <p:val>
                                            <p:fltVal val="0"/>
                                          </p:val>
                                        </p:tav>
                                        <p:tav tm="100000">
                                          <p:val>
                                            <p:fltVal val="1"/>
                                          </p:val>
                                        </p:tav>
                                      </p:tavLst>
                                    </p:anim>
                                    <p:anim calcmode="lin" valueType="num">
                                      <p:cBhvr>
                                        <p:cTn id="17" dur="20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299324" cy="6858000"/>
          </a:xfrm>
          <a:prstGeom prst="rect">
            <a:avLst/>
          </a:prstGeom>
        </p:spPr>
      </p:pic>
      <p:sp>
        <p:nvSpPr>
          <p:cNvPr id="2" name="Заголовок 1"/>
          <p:cNvSpPr>
            <a:spLocks noGrp="1"/>
          </p:cNvSpPr>
          <p:nvPr>
            <p:ph type="ctrTitle"/>
          </p:nvPr>
        </p:nvSpPr>
        <p:spPr>
          <a:xfrm rot="21185455">
            <a:off x="688232" y="412913"/>
            <a:ext cx="3912253" cy="914005"/>
          </a:xfrm>
        </p:spPr>
        <p:txBody>
          <a:bodyPr>
            <a:normAutofit fontScale="90000"/>
          </a:bodyPr>
          <a:lstStyle/>
          <a:p>
            <a:r>
              <a:rPr lang="ru-RU" sz="2400" b="1" dirty="0" smtClean="0">
                <a:solidFill>
                  <a:srgbClr val="00B050"/>
                </a:solidFill>
                <a:latin typeface="Comic Sans MS" panose="030F0702030302020204" pitchFamily="66" charset="0"/>
              </a:rPr>
              <a:t>Где можно использовать  игру: </a:t>
            </a:r>
            <a:r>
              <a:rPr lang="ru-RU" sz="2400" b="1" dirty="0" smtClean="0">
                <a:solidFill>
                  <a:srgbClr val="00B050"/>
                </a:solidFill>
              </a:rPr>
              <a:t/>
            </a:r>
            <a:br>
              <a:rPr lang="ru-RU" sz="2400" b="1" dirty="0" smtClean="0">
                <a:solidFill>
                  <a:srgbClr val="00B050"/>
                </a:solidFill>
              </a:rPr>
            </a:br>
            <a:endParaRPr lang="ru-RU" sz="2400" dirty="0">
              <a:solidFill>
                <a:srgbClr val="00B050"/>
              </a:solidFill>
            </a:endParaRPr>
          </a:p>
        </p:txBody>
      </p:sp>
      <p:sp>
        <p:nvSpPr>
          <p:cNvPr id="3" name="Подзаголовок 2"/>
          <p:cNvSpPr>
            <a:spLocks noGrp="1"/>
          </p:cNvSpPr>
          <p:nvPr>
            <p:ph type="subTitle" idx="1"/>
          </p:nvPr>
        </p:nvSpPr>
        <p:spPr>
          <a:xfrm>
            <a:off x="7550726" y="609600"/>
            <a:ext cx="3422073" cy="398456"/>
          </a:xfrm>
        </p:spPr>
        <p:txBody>
          <a:bodyPr>
            <a:normAutofit lnSpcReduction="10000"/>
          </a:bodyPr>
          <a:lstStyle/>
          <a:p>
            <a:r>
              <a:rPr lang="ru-RU" b="1" dirty="0" smtClean="0">
                <a:solidFill>
                  <a:srgbClr val="006C31"/>
                </a:solidFill>
                <a:latin typeface="Comic Sans MS" panose="030F0702030302020204" pitchFamily="66" charset="0"/>
              </a:rPr>
              <a:t>Материал:</a:t>
            </a:r>
            <a:endParaRPr lang="ru-RU" dirty="0">
              <a:solidFill>
                <a:srgbClr val="006C31"/>
              </a:solidFill>
              <a:latin typeface="Comic Sans MS" panose="030F0702030302020204" pitchFamily="66" charset="0"/>
            </a:endParaRPr>
          </a:p>
        </p:txBody>
      </p:sp>
      <p:sp>
        <p:nvSpPr>
          <p:cNvPr id="5" name="Выноска-облако 4"/>
          <p:cNvSpPr/>
          <p:nvPr/>
        </p:nvSpPr>
        <p:spPr>
          <a:xfrm>
            <a:off x="325564" y="1008055"/>
            <a:ext cx="4315691" cy="3200400"/>
          </a:xfrm>
          <a:prstGeom prst="cloudCallou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rgbClr val="006C31"/>
                </a:solidFill>
                <a:latin typeface="Comic Sans MS" panose="030F0702030302020204" pitchFamily="66" charset="0"/>
              </a:rPr>
              <a:t>-    на занятиях как пособие</a:t>
            </a:r>
            <a:br>
              <a:rPr lang="ru-RU" dirty="0" smtClean="0">
                <a:solidFill>
                  <a:srgbClr val="006C31"/>
                </a:solidFill>
                <a:latin typeface="Comic Sans MS" panose="030F0702030302020204" pitchFamily="66" charset="0"/>
              </a:rPr>
            </a:br>
            <a:r>
              <a:rPr lang="ru-RU" dirty="0" smtClean="0">
                <a:solidFill>
                  <a:srgbClr val="006C31"/>
                </a:solidFill>
                <a:latin typeface="Comic Sans MS" panose="030F0702030302020204" pitchFamily="66" charset="0"/>
              </a:rPr>
              <a:t>- в самостоятельной деятельности как игровой материал</a:t>
            </a:r>
            <a:br>
              <a:rPr lang="ru-RU" dirty="0" smtClean="0">
                <a:solidFill>
                  <a:srgbClr val="006C31"/>
                </a:solidFill>
                <a:latin typeface="Comic Sans MS" panose="030F0702030302020204" pitchFamily="66" charset="0"/>
              </a:rPr>
            </a:br>
            <a:r>
              <a:rPr lang="ru-RU" dirty="0" smtClean="0">
                <a:solidFill>
                  <a:srgbClr val="006C31"/>
                </a:solidFill>
                <a:latin typeface="Comic Sans MS" panose="030F0702030302020204" pitchFamily="66" charset="0"/>
              </a:rPr>
              <a:t>- в индивидуальной работе</a:t>
            </a:r>
            <a:r>
              <a:rPr lang="ru-RU" dirty="0" smtClean="0">
                <a:solidFill>
                  <a:schemeClr val="accent6">
                    <a:lumMod val="75000"/>
                  </a:schemeClr>
                </a:solidFill>
                <a:latin typeface="Comic Sans MS" panose="030F0702030302020204" pitchFamily="66" charset="0"/>
              </a:rPr>
              <a:t/>
            </a:r>
            <a:br>
              <a:rPr lang="ru-RU" dirty="0" smtClean="0">
                <a:solidFill>
                  <a:schemeClr val="accent6">
                    <a:lumMod val="75000"/>
                  </a:schemeClr>
                </a:solidFill>
                <a:latin typeface="Comic Sans MS" panose="030F0702030302020204" pitchFamily="66" charset="0"/>
              </a:rPr>
            </a:br>
            <a:endParaRPr lang="ru-RU" dirty="0">
              <a:solidFill>
                <a:schemeClr val="accent6">
                  <a:lumMod val="75000"/>
                </a:schemeClr>
              </a:solidFill>
              <a:latin typeface="Comic Sans MS" panose="030F0702030302020204" pitchFamily="66" charset="0"/>
            </a:endParaRPr>
          </a:p>
        </p:txBody>
      </p:sp>
      <p:sp>
        <p:nvSpPr>
          <p:cNvPr id="6" name="Овальная выноска 5"/>
          <p:cNvSpPr/>
          <p:nvPr/>
        </p:nvSpPr>
        <p:spPr>
          <a:xfrm>
            <a:off x="6123709" y="1008055"/>
            <a:ext cx="5846617" cy="4797000"/>
          </a:xfrm>
          <a:prstGeom prst="wedgeEllipseCallou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rgbClr val="006C31"/>
                </a:solidFill>
                <a:latin typeface="Comic Sans MS" panose="030F0702030302020204" pitchFamily="66" charset="0"/>
              </a:rPr>
              <a:t>Игровое поле в виде волчка, разделенное на 4 сектора. Каждый </a:t>
            </a:r>
          </a:p>
          <a:p>
            <a:pPr algn="ctr"/>
            <a:r>
              <a:rPr lang="ru-RU" dirty="0" smtClean="0">
                <a:solidFill>
                  <a:srgbClr val="006C31"/>
                </a:solidFill>
                <a:latin typeface="Comic Sans MS" panose="030F0702030302020204" pitchFamily="66" charset="0"/>
              </a:rPr>
              <a:t>сектор поделен на три части (зеленый цвет обозначает древность, голубой</a:t>
            </a:r>
          </a:p>
          <a:p>
            <a:pPr algn="ctr"/>
            <a:r>
              <a:rPr lang="ru-RU" dirty="0" smtClean="0">
                <a:solidFill>
                  <a:srgbClr val="006C31"/>
                </a:solidFill>
                <a:latin typeface="Comic Sans MS" panose="030F0702030302020204" pitchFamily="66" charset="0"/>
              </a:rPr>
              <a:t> старину, красный – современность), карточки с изображением предметов</a:t>
            </a:r>
          </a:p>
          <a:p>
            <a:pPr algn="ctr"/>
            <a:r>
              <a:rPr lang="ru-RU" dirty="0" smtClean="0">
                <a:solidFill>
                  <a:srgbClr val="006C31"/>
                </a:solidFill>
                <a:latin typeface="Comic Sans MS" panose="030F0702030302020204" pitchFamily="66" charset="0"/>
              </a:rPr>
              <a:t> быта разных временных отрезков (древность, старина, современность),</a:t>
            </a:r>
          </a:p>
          <a:p>
            <a:pPr algn="ctr"/>
            <a:r>
              <a:rPr lang="ru-RU" dirty="0" smtClean="0">
                <a:solidFill>
                  <a:srgbClr val="006C31"/>
                </a:solidFill>
                <a:latin typeface="Comic Sans MS" panose="030F0702030302020204" pitchFamily="66" charset="0"/>
              </a:rPr>
              <a:t> конверты с ребусами и головоломками, конверты с вопросами</a:t>
            </a:r>
            <a:endParaRPr lang="ru-RU" dirty="0">
              <a:solidFill>
                <a:srgbClr val="006C31"/>
              </a:solidFill>
              <a:latin typeface="Comic Sans MS" panose="030F0702030302020204" pitchFamily="66" charset="0"/>
            </a:endParaRPr>
          </a:p>
        </p:txBody>
      </p:sp>
      <p:pic>
        <p:nvPicPr>
          <p:cNvPr id="7" name="Рисунок 6"/>
          <p:cNvPicPr>
            <a:picLocks noChangeAspect="1"/>
          </p:cNvPicPr>
          <p:nvPr/>
        </p:nvPicPr>
        <p:blipFill rotWithShape="1">
          <a:blip r:embed="rId3" cstate="print">
            <a:extLst>
              <a:ext uri="{28A0092B-C50C-407E-A947-70E740481C1C}">
                <a14:useLocalDpi xmlns="" xmlns:a14="http://schemas.microsoft.com/office/drawing/2010/main" val="0"/>
              </a:ext>
            </a:extLst>
          </a:blip>
          <a:srcRect t="10887" b="10009"/>
          <a:stretch/>
        </p:blipFill>
        <p:spPr>
          <a:xfrm rot="21105080">
            <a:off x="2665225" y="3382171"/>
            <a:ext cx="4281055" cy="3018630"/>
          </a:xfrm>
          <a:prstGeom prst="rect">
            <a:avLst/>
          </a:prstGeom>
          <a:effectLst>
            <a:softEdge rad="127000"/>
          </a:effectLst>
        </p:spPr>
      </p:pic>
    </p:spTree>
    <p:extLst>
      <p:ext uri="{BB962C8B-B14F-4D97-AF65-F5344CB8AC3E}">
        <p14:creationId xmlns="" xmlns:p14="http://schemas.microsoft.com/office/powerpoint/2010/main" val="55744365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31"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childTnLst>
                          </p:cTn>
                        </p:par>
                        <p:par>
                          <p:cTn id="17" fill="hold">
                            <p:stCondLst>
                              <p:cond delay="3000"/>
                            </p:stCondLst>
                            <p:childTnLst>
                              <p:par>
                                <p:cTn id="18" presetID="31"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0" fill="hold"/>
                                        <p:tgtEl>
                                          <p:spTgt spid="6"/>
                                        </p:tgtEl>
                                        <p:attrNameLst>
                                          <p:attrName>ppt_w</p:attrName>
                                        </p:attrNameLst>
                                      </p:cBhvr>
                                      <p:tavLst>
                                        <p:tav tm="0">
                                          <p:val>
                                            <p:fltVal val="0"/>
                                          </p:val>
                                        </p:tav>
                                        <p:tav tm="100000">
                                          <p:val>
                                            <p:strVal val="#ppt_w"/>
                                          </p:val>
                                        </p:tav>
                                      </p:tavLst>
                                    </p:anim>
                                    <p:anim calcmode="lin" valueType="num">
                                      <p:cBhvr>
                                        <p:cTn id="21" dur="1000" fill="hold"/>
                                        <p:tgtEl>
                                          <p:spTgt spid="6"/>
                                        </p:tgtEl>
                                        <p:attrNameLst>
                                          <p:attrName>ppt_h</p:attrName>
                                        </p:attrNameLst>
                                      </p:cBhvr>
                                      <p:tavLst>
                                        <p:tav tm="0">
                                          <p:val>
                                            <p:fltVal val="0"/>
                                          </p:val>
                                        </p:tav>
                                        <p:tav tm="100000">
                                          <p:val>
                                            <p:strVal val="#ppt_h"/>
                                          </p:val>
                                        </p:tav>
                                      </p:tavLst>
                                    </p:anim>
                                    <p:anim calcmode="lin" valueType="num">
                                      <p:cBhvr>
                                        <p:cTn id="22" dur="1000" fill="hold"/>
                                        <p:tgtEl>
                                          <p:spTgt spid="6"/>
                                        </p:tgtEl>
                                        <p:attrNameLst>
                                          <p:attrName>style.rotation</p:attrName>
                                        </p:attrNameLst>
                                      </p:cBhvr>
                                      <p:tavLst>
                                        <p:tav tm="0">
                                          <p:val>
                                            <p:fltVal val="90"/>
                                          </p:val>
                                        </p:tav>
                                        <p:tav tm="100000">
                                          <p:val>
                                            <p:fltVal val="0"/>
                                          </p:val>
                                        </p:tav>
                                      </p:tavLst>
                                    </p:anim>
                                    <p:animEffect transition="in" filter="fade">
                                      <p:cBhvr>
                                        <p:cTn id="2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0" y="0"/>
            <a:ext cx="12295031" cy="6858000"/>
          </a:xfrm>
        </p:spPr>
      </p:pic>
      <p:sp>
        <p:nvSpPr>
          <p:cNvPr id="2" name="Заголовок 1"/>
          <p:cNvSpPr>
            <a:spLocks noGrp="1"/>
          </p:cNvSpPr>
          <p:nvPr>
            <p:ph type="title"/>
          </p:nvPr>
        </p:nvSpPr>
        <p:spPr>
          <a:xfrm>
            <a:off x="425004" y="365125"/>
            <a:ext cx="4095482" cy="1172730"/>
          </a:xfrm>
        </p:spPr>
        <p:txBody>
          <a:bodyPr>
            <a:noAutofit/>
          </a:bodyPr>
          <a:lstStyle/>
          <a:p>
            <a:r>
              <a:rPr lang="ru-RU" sz="3200" b="1" dirty="0" smtClean="0">
                <a:ln w="22225">
                  <a:solidFill>
                    <a:schemeClr val="accent2"/>
                  </a:solidFill>
                  <a:prstDash val="solid"/>
                </a:ln>
                <a:solidFill>
                  <a:schemeClr val="accent2">
                    <a:lumMod val="40000"/>
                    <a:lumOff val="60000"/>
                  </a:schemeClr>
                </a:solidFill>
              </a:rPr>
              <a:t>Варианты игры:</a:t>
            </a:r>
            <a:br>
              <a:rPr lang="ru-RU" sz="3200" b="1" dirty="0" smtClean="0">
                <a:ln w="22225">
                  <a:solidFill>
                    <a:schemeClr val="accent2"/>
                  </a:solidFill>
                  <a:prstDash val="solid"/>
                </a:ln>
                <a:solidFill>
                  <a:schemeClr val="accent2">
                    <a:lumMod val="40000"/>
                    <a:lumOff val="60000"/>
                  </a:schemeClr>
                </a:solidFill>
              </a:rPr>
            </a:br>
            <a:endParaRPr lang="ru-RU" sz="3200" b="1" dirty="0">
              <a:ln w="22225">
                <a:solidFill>
                  <a:schemeClr val="accent2"/>
                </a:solidFill>
                <a:prstDash val="solid"/>
              </a:ln>
              <a:solidFill>
                <a:schemeClr val="accent2">
                  <a:lumMod val="40000"/>
                  <a:lumOff val="60000"/>
                </a:schemeClr>
              </a:solidFill>
            </a:endParaRPr>
          </a:p>
        </p:txBody>
      </p:sp>
      <p:sp>
        <p:nvSpPr>
          <p:cNvPr id="8" name="Прямоугольник 7"/>
          <p:cNvSpPr/>
          <p:nvPr/>
        </p:nvSpPr>
        <p:spPr>
          <a:xfrm>
            <a:off x="425004" y="942109"/>
            <a:ext cx="5657141" cy="5078313"/>
          </a:xfrm>
          <a:prstGeom prst="rect">
            <a:avLst/>
          </a:prstGeom>
          <a:solidFill>
            <a:srgbClr val="FFFF99"/>
          </a:solidFill>
          <a:effectLst>
            <a:softEdge rad="127000"/>
          </a:effectLst>
        </p:spPr>
        <p:txBody>
          <a:bodyPr wrap="square">
            <a:spAutoFit/>
          </a:bodyPr>
          <a:lstStyle/>
          <a:p>
            <a:r>
              <a:rPr lang="ru-RU" b="1" dirty="0" smtClean="0">
                <a:solidFill>
                  <a:schemeClr val="accent2">
                    <a:lumMod val="50000"/>
                  </a:schemeClr>
                </a:solidFill>
                <a:latin typeface="Comic Sans MS" panose="030F0702030302020204" pitchFamily="66" charset="0"/>
              </a:rPr>
              <a:t>1 вариант «Что сначала, что потом». </a:t>
            </a:r>
            <a:br>
              <a:rPr lang="ru-RU" b="1" dirty="0" smtClean="0">
                <a:solidFill>
                  <a:schemeClr val="accent2">
                    <a:lumMod val="50000"/>
                  </a:schemeClr>
                </a:solidFill>
                <a:latin typeface="Comic Sans MS" panose="030F0702030302020204" pitchFamily="66" charset="0"/>
              </a:rPr>
            </a:br>
            <a:r>
              <a:rPr lang="ru-RU" b="1" dirty="0" smtClean="0">
                <a:solidFill>
                  <a:schemeClr val="accent2">
                    <a:lumMod val="50000"/>
                  </a:schemeClr>
                </a:solidFill>
                <a:latin typeface="Comic Sans MS" panose="030F0702030302020204" pitchFamily="66" charset="0"/>
              </a:rPr>
              <a:t>Цель:</a:t>
            </a:r>
            <a:r>
              <a:rPr lang="ru-RU" dirty="0" smtClean="0">
                <a:solidFill>
                  <a:schemeClr val="accent2">
                    <a:lumMod val="50000"/>
                  </a:schemeClr>
                </a:solidFill>
                <a:latin typeface="Comic Sans MS" panose="030F0702030302020204" pitchFamily="66" charset="0"/>
              </a:rPr>
              <a:t> учить составлять рассказ, расширять словарный запас ребенка,</a:t>
            </a:r>
            <a:r>
              <a:rPr lang="ru-RU" dirty="0">
                <a:solidFill>
                  <a:schemeClr val="accent2">
                    <a:lumMod val="50000"/>
                  </a:schemeClr>
                </a:solidFill>
                <a:latin typeface="Comic Sans MS" panose="030F0702030302020204" pitchFamily="66" charset="0"/>
              </a:rPr>
              <a:t> </a:t>
            </a:r>
            <a:r>
              <a:rPr lang="ru-RU" dirty="0" smtClean="0">
                <a:solidFill>
                  <a:schemeClr val="accent2">
                    <a:lumMod val="50000"/>
                  </a:schemeClr>
                </a:solidFill>
                <a:latin typeface="Comic Sans MS" panose="030F0702030302020204" pitchFamily="66" charset="0"/>
              </a:rPr>
              <a:t>развивать логическое мышление, связную речь; </a:t>
            </a:r>
            <a:r>
              <a:rPr lang="ru-RU" dirty="0" err="1" smtClean="0">
                <a:solidFill>
                  <a:schemeClr val="accent2">
                    <a:lumMod val="50000"/>
                  </a:schemeClr>
                </a:solidFill>
                <a:latin typeface="Comic Sans MS" panose="030F0702030302020204" pitchFamily="66" charset="0"/>
              </a:rPr>
              <a:t>научитья</a:t>
            </a:r>
            <a:r>
              <a:rPr lang="ru-RU" dirty="0" smtClean="0">
                <a:solidFill>
                  <a:schemeClr val="accent2">
                    <a:lumMod val="50000"/>
                  </a:schemeClr>
                </a:solidFill>
                <a:latin typeface="Comic Sans MS" panose="030F0702030302020204" pitchFamily="66" charset="0"/>
              </a:rPr>
              <a:t> систематизировать полученные знания, уточнить знания детей о различных  предметах быта</a:t>
            </a:r>
            <a:br>
              <a:rPr lang="ru-RU" dirty="0" smtClean="0">
                <a:solidFill>
                  <a:schemeClr val="accent2">
                    <a:lumMod val="50000"/>
                  </a:schemeClr>
                </a:solidFill>
                <a:latin typeface="Comic Sans MS" panose="030F0702030302020204" pitchFamily="66" charset="0"/>
              </a:rPr>
            </a:br>
            <a:r>
              <a:rPr lang="ru-RU" dirty="0" smtClean="0">
                <a:solidFill>
                  <a:schemeClr val="accent2">
                    <a:lumMod val="50000"/>
                  </a:schemeClr>
                </a:solidFill>
                <a:latin typeface="Comic Sans MS" panose="030F0702030302020204" pitchFamily="66" charset="0"/>
              </a:rPr>
              <a:t>Игра позволяет выявить знания детей об особенностях жизни людей в прошлом, о последовательности  изготовления изделий народного творчества, народного быта.</a:t>
            </a:r>
            <a:br>
              <a:rPr lang="ru-RU" dirty="0" smtClean="0">
                <a:solidFill>
                  <a:schemeClr val="accent2">
                    <a:lumMod val="50000"/>
                  </a:schemeClr>
                </a:solidFill>
                <a:latin typeface="Comic Sans MS" panose="030F0702030302020204" pitchFamily="66" charset="0"/>
              </a:rPr>
            </a:br>
            <a:r>
              <a:rPr lang="ru-RU" b="1" dirty="0" smtClean="0">
                <a:solidFill>
                  <a:schemeClr val="accent2">
                    <a:lumMod val="50000"/>
                  </a:schemeClr>
                </a:solidFill>
                <a:latin typeface="Comic Sans MS" panose="030F0702030302020204" pitchFamily="66" charset="0"/>
              </a:rPr>
              <a:t>Материал:</a:t>
            </a:r>
            <a:r>
              <a:rPr lang="ru-RU" dirty="0" smtClean="0">
                <a:solidFill>
                  <a:schemeClr val="accent2">
                    <a:lumMod val="50000"/>
                  </a:schemeClr>
                </a:solidFill>
                <a:latin typeface="Comic Sans MS" panose="030F0702030302020204" pitchFamily="66" charset="0"/>
              </a:rPr>
              <a:t> Игровое поле, карточки по разным темам.</a:t>
            </a:r>
            <a:br>
              <a:rPr lang="ru-RU" dirty="0" smtClean="0">
                <a:solidFill>
                  <a:schemeClr val="accent2">
                    <a:lumMod val="50000"/>
                  </a:schemeClr>
                </a:solidFill>
                <a:latin typeface="Comic Sans MS" panose="030F0702030302020204" pitchFamily="66" charset="0"/>
              </a:rPr>
            </a:br>
            <a:r>
              <a:rPr lang="ru-RU" b="1" dirty="0" smtClean="0">
                <a:solidFill>
                  <a:schemeClr val="accent2">
                    <a:lumMod val="50000"/>
                  </a:schemeClr>
                </a:solidFill>
                <a:latin typeface="Comic Sans MS" panose="030F0702030302020204" pitchFamily="66" charset="0"/>
              </a:rPr>
              <a:t>Правила игры: </a:t>
            </a:r>
            <a:r>
              <a:rPr lang="ru-RU" dirty="0" smtClean="0">
                <a:solidFill>
                  <a:schemeClr val="accent2">
                    <a:lumMod val="50000"/>
                  </a:schemeClr>
                </a:solidFill>
                <a:latin typeface="Comic Sans MS" panose="030F0702030302020204" pitchFamily="66" charset="0"/>
              </a:rPr>
              <a:t>Ведущий крутит колесо, ребенок берет картинку, на которую</a:t>
            </a:r>
            <a:r>
              <a:rPr lang="ru-RU" dirty="0">
                <a:solidFill>
                  <a:schemeClr val="accent2">
                    <a:lumMod val="50000"/>
                  </a:schemeClr>
                </a:solidFill>
                <a:latin typeface="Comic Sans MS" panose="030F0702030302020204" pitchFamily="66" charset="0"/>
              </a:rPr>
              <a:t> </a:t>
            </a:r>
            <a:r>
              <a:rPr lang="ru-RU" dirty="0" smtClean="0">
                <a:solidFill>
                  <a:schemeClr val="accent2">
                    <a:lumMod val="50000"/>
                  </a:schemeClr>
                </a:solidFill>
                <a:latin typeface="Comic Sans MS" panose="030F0702030302020204" pitchFamily="66" charset="0"/>
              </a:rPr>
              <a:t>показывает стрелка и кладет на свой сектор на соответствующий изображению на картинке цвет. Выигрывает тот, кто быстрее соберет картинки на своем секторе.</a:t>
            </a:r>
            <a:br>
              <a:rPr lang="ru-RU" dirty="0" smtClean="0">
                <a:solidFill>
                  <a:schemeClr val="accent2">
                    <a:lumMod val="50000"/>
                  </a:schemeClr>
                </a:solidFill>
                <a:latin typeface="Comic Sans MS" panose="030F0702030302020204" pitchFamily="66" charset="0"/>
              </a:rPr>
            </a:br>
            <a:endParaRPr lang="ru-RU" dirty="0">
              <a:solidFill>
                <a:schemeClr val="accent2">
                  <a:lumMod val="50000"/>
                </a:schemeClr>
              </a:solidFill>
              <a:latin typeface="Comic Sans MS" panose="030F0702030302020204" pitchFamily="66" charset="0"/>
            </a:endParaRPr>
          </a:p>
        </p:txBody>
      </p:sp>
      <p:pic>
        <p:nvPicPr>
          <p:cNvPr id="9" name="Рисунок 8"/>
          <p:cNvPicPr>
            <a:picLocks noChangeAspect="1"/>
          </p:cNvPicPr>
          <p:nvPr/>
        </p:nvPicPr>
        <p:blipFill rotWithShape="1">
          <a:blip r:embed="rId3" cstate="print">
            <a:extLst>
              <a:ext uri="{28A0092B-C50C-407E-A947-70E740481C1C}">
                <a14:useLocalDpi xmlns="" xmlns:a14="http://schemas.microsoft.com/office/drawing/2010/main" val="0"/>
              </a:ext>
            </a:extLst>
          </a:blip>
          <a:srcRect t="12122" b="14747"/>
          <a:stretch/>
        </p:blipFill>
        <p:spPr>
          <a:xfrm rot="21145179">
            <a:off x="6062390" y="588459"/>
            <a:ext cx="3588328" cy="3054305"/>
          </a:xfrm>
          <a:prstGeom prst="rect">
            <a:avLst/>
          </a:prstGeom>
          <a:effectLst>
            <a:softEdge rad="63500"/>
          </a:effectLst>
        </p:spPr>
      </p:pic>
      <p:pic>
        <p:nvPicPr>
          <p:cNvPr id="12" name="Рисунок 11"/>
          <p:cNvPicPr>
            <a:picLocks noChangeAspect="1"/>
          </p:cNvPicPr>
          <p:nvPr/>
        </p:nvPicPr>
        <p:blipFill rotWithShape="1">
          <a:blip r:embed="rId4" cstate="print">
            <a:extLst>
              <a:ext uri="{28A0092B-C50C-407E-A947-70E740481C1C}">
                <a14:useLocalDpi xmlns="" xmlns:a14="http://schemas.microsoft.com/office/drawing/2010/main" val="0"/>
              </a:ext>
            </a:extLst>
          </a:blip>
          <a:srcRect t="18586" b="7677"/>
          <a:stretch/>
        </p:blipFill>
        <p:spPr>
          <a:xfrm rot="569880">
            <a:off x="8104908" y="3235657"/>
            <a:ext cx="3624695" cy="3311236"/>
          </a:xfrm>
          <a:prstGeom prst="rect">
            <a:avLst/>
          </a:prstGeom>
          <a:effectLst>
            <a:softEdge rad="63500"/>
          </a:effectLst>
        </p:spPr>
      </p:pic>
    </p:spTree>
    <p:extLst>
      <p:ext uri="{BB962C8B-B14F-4D97-AF65-F5344CB8AC3E}">
        <p14:creationId xmlns="" xmlns:p14="http://schemas.microsoft.com/office/powerpoint/2010/main" val="3001688860"/>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par>
                          <p:cTn id="8" fill="hold">
                            <p:stCondLst>
                              <p:cond delay="2000"/>
                            </p:stCondLst>
                            <p:childTnLst>
                              <p:par>
                                <p:cTn id="9" presetID="21" presetClass="entr" presetSubtype="1"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heel(1)">
                                      <p:cBhvr>
                                        <p:cTn id="11" dur="2000"/>
                                        <p:tgtEl>
                                          <p:spTgt spid="9"/>
                                        </p:tgtEl>
                                      </p:cBhvr>
                                    </p:animEffect>
                                  </p:childTnLst>
                                </p:cTn>
                              </p:par>
                            </p:childTnLst>
                          </p:cTn>
                        </p:par>
                        <p:par>
                          <p:cTn id="12" fill="hold">
                            <p:stCondLst>
                              <p:cond delay="4000"/>
                            </p:stCondLst>
                            <p:childTnLst>
                              <p:par>
                                <p:cTn id="13" presetID="21" presetClass="entr" presetSubtype="1"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heel(1)">
                                      <p:cBhvr>
                                        <p:cTn id="15"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52349" y="-297"/>
            <a:ext cx="12296698" cy="6858594"/>
          </a:xfrm>
          <a:prstGeom prst="rect">
            <a:avLst/>
          </a:prstGeom>
        </p:spPr>
      </p:pic>
      <p:sp>
        <p:nvSpPr>
          <p:cNvPr id="2" name="Заголовок 1"/>
          <p:cNvSpPr>
            <a:spLocks noGrp="1"/>
          </p:cNvSpPr>
          <p:nvPr>
            <p:ph type="title"/>
          </p:nvPr>
        </p:nvSpPr>
        <p:spPr>
          <a:xfrm>
            <a:off x="380999" y="850033"/>
            <a:ext cx="4648201" cy="4511675"/>
          </a:xfrm>
          <a:solidFill>
            <a:srgbClr val="FFFF99"/>
          </a:solidFill>
          <a:effectLst>
            <a:softEdge rad="127000"/>
          </a:effectLst>
        </p:spPr>
        <p:txBody>
          <a:bodyPr>
            <a:noAutofit/>
          </a:bodyPr>
          <a:lstStyle/>
          <a:p>
            <a:r>
              <a:rPr lang="ru-RU" sz="2000" b="1" dirty="0" smtClean="0">
                <a:latin typeface="Comic Sans MS" panose="030F0702030302020204" pitchFamily="66" charset="0"/>
              </a:rPr>
              <a:t>2 вариант</a:t>
            </a:r>
            <a:r>
              <a:rPr lang="ru-RU" sz="2000" dirty="0" smtClean="0">
                <a:latin typeface="Comic Sans MS" panose="030F0702030302020204" pitchFamily="66" charset="0"/>
              </a:rPr>
              <a:t>: </a:t>
            </a:r>
            <a:r>
              <a:rPr lang="ru-RU" sz="2000" b="1" dirty="0" smtClean="0">
                <a:latin typeface="Comic Sans MS" panose="030F0702030302020204" pitchFamily="66" charset="0"/>
              </a:rPr>
              <a:t>«Что ни так?»</a:t>
            </a:r>
            <a:br>
              <a:rPr lang="ru-RU" sz="2000" b="1" dirty="0" smtClean="0">
                <a:latin typeface="Comic Sans MS" panose="030F0702030302020204" pitchFamily="66" charset="0"/>
              </a:rPr>
            </a:br>
            <a:r>
              <a:rPr lang="ru-RU" sz="2000" b="1" dirty="0" smtClean="0">
                <a:latin typeface="Comic Sans MS" panose="030F0702030302020204" pitchFamily="66" charset="0"/>
              </a:rPr>
              <a:t>  Цель: </a:t>
            </a:r>
            <a:r>
              <a:rPr lang="ru-RU" sz="2000" dirty="0" smtClean="0">
                <a:latin typeface="Comic Sans MS" panose="030F0702030302020204" pitchFamily="66" charset="0"/>
              </a:rPr>
              <a:t>развивать внимание, мышление, находить несоответствие картинок </a:t>
            </a:r>
            <a:br>
              <a:rPr lang="ru-RU" sz="2000" dirty="0" smtClean="0">
                <a:latin typeface="Comic Sans MS" panose="030F0702030302020204" pitchFamily="66" charset="0"/>
              </a:rPr>
            </a:br>
            <a:r>
              <a:rPr lang="ru-RU" sz="2000" dirty="0" smtClean="0">
                <a:latin typeface="Comic Sans MS" panose="030F0702030302020204" pitchFamily="66" charset="0"/>
              </a:rPr>
              <a:t>с данным временем, уточнить знания детей о различных бытовых предметах</a:t>
            </a:r>
            <a:br>
              <a:rPr lang="ru-RU" sz="2000" dirty="0" smtClean="0">
                <a:latin typeface="Comic Sans MS" panose="030F0702030302020204" pitchFamily="66" charset="0"/>
              </a:rPr>
            </a:br>
            <a:r>
              <a:rPr lang="ru-RU" sz="2000" dirty="0" smtClean="0">
                <a:latin typeface="Comic Sans MS" panose="030F0702030302020204" pitchFamily="66" charset="0"/>
              </a:rPr>
              <a:t> </a:t>
            </a:r>
            <a:r>
              <a:rPr lang="ru-RU" sz="2000" b="1" dirty="0" smtClean="0">
                <a:latin typeface="Comic Sans MS" panose="030F0702030302020204" pitchFamily="66" charset="0"/>
              </a:rPr>
              <a:t>Правила игры:</a:t>
            </a:r>
            <a:r>
              <a:rPr lang="ru-RU" sz="2000" dirty="0" smtClean="0">
                <a:latin typeface="Comic Sans MS" panose="030F0702030302020204" pitchFamily="66" charset="0"/>
              </a:rPr>
              <a:t> На поле разложены картинки по секторам, ведущий крутит </a:t>
            </a:r>
            <a:br>
              <a:rPr lang="ru-RU" sz="2000" dirty="0" smtClean="0">
                <a:latin typeface="Comic Sans MS" panose="030F0702030302020204" pitchFamily="66" charset="0"/>
              </a:rPr>
            </a:br>
            <a:r>
              <a:rPr lang="ru-RU" sz="2000" dirty="0" smtClean="0">
                <a:latin typeface="Comic Sans MS" panose="030F0702030302020204" pitchFamily="66" charset="0"/>
              </a:rPr>
              <a:t>волчок. Ребенок должен дать название предмету, на какой укажет стрелка и</a:t>
            </a:r>
            <a:br>
              <a:rPr lang="ru-RU" sz="2000" dirty="0" smtClean="0">
                <a:latin typeface="Comic Sans MS" panose="030F0702030302020204" pitchFamily="66" charset="0"/>
              </a:rPr>
            </a:br>
            <a:r>
              <a:rPr lang="ru-RU" sz="2000" dirty="0" smtClean="0">
                <a:latin typeface="Comic Sans MS" panose="030F0702030302020204" pitchFamily="66" charset="0"/>
              </a:rPr>
              <a:t> определить правильно ли он расположен (цвет сектора).</a:t>
            </a:r>
            <a:br>
              <a:rPr lang="ru-RU" sz="2000" dirty="0" smtClean="0">
                <a:latin typeface="Comic Sans MS" panose="030F0702030302020204" pitchFamily="66" charset="0"/>
              </a:rPr>
            </a:br>
            <a:endParaRPr lang="ru-RU" sz="2000" dirty="0">
              <a:latin typeface="Comic Sans MS" panose="030F0702030302020204" pitchFamily="66" charset="0"/>
            </a:endParaRPr>
          </a:p>
        </p:txBody>
      </p:sp>
      <p:pic>
        <p:nvPicPr>
          <p:cNvPr id="5" name="Объект 4"/>
          <p:cNvPicPr>
            <a:picLocks noGrp="1" noChangeAspect="1"/>
          </p:cNvPicPr>
          <p:nvPr>
            <p:ph idx="1"/>
          </p:nvPr>
        </p:nvPicPr>
        <p:blipFill rotWithShape="1">
          <a:blip r:embed="rId3" cstate="print">
            <a:extLst>
              <a:ext uri="{28A0092B-C50C-407E-A947-70E740481C1C}">
                <a14:useLocalDpi xmlns="" xmlns:a14="http://schemas.microsoft.com/office/drawing/2010/main" val="0"/>
              </a:ext>
            </a:extLst>
          </a:blip>
          <a:srcRect t="7123" b="18451"/>
          <a:stretch/>
        </p:blipFill>
        <p:spPr>
          <a:xfrm rot="20972255">
            <a:off x="4932217" y="401780"/>
            <a:ext cx="3662110" cy="3505200"/>
          </a:xfrm>
          <a:effectLst>
            <a:softEdge rad="63500"/>
          </a:effectLst>
        </p:spPr>
      </p:pic>
      <p:pic>
        <p:nvPicPr>
          <p:cNvPr id="6" name="Рисунок 5"/>
          <p:cNvPicPr>
            <a:picLocks noChangeAspect="1"/>
          </p:cNvPicPr>
          <p:nvPr/>
        </p:nvPicPr>
        <p:blipFill rotWithShape="1">
          <a:blip r:embed="rId4" cstate="print">
            <a:extLst>
              <a:ext uri="{28A0092B-C50C-407E-A947-70E740481C1C}">
                <a14:useLocalDpi xmlns="" xmlns:a14="http://schemas.microsoft.com/office/drawing/2010/main" val="0"/>
              </a:ext>
            </a:extLst>
          </a:blip>
          <a:srcRect t="10707" b="16768"/>
          <a:stretch/>
        </p:blipFill>
        <p:spPr>
          <a:xfrm rot="1311765">
            <a:off x="7858187" y="2895602"/>
            <a:ext cx="3735532" cy="3436373"/>
          </a:xfrm>
          <a:prstGeom prst="rect">
            <a:avLst/>
          </a:prstGeom>
          <a:effectLst>
            <a:softEdge rad="63500"/>
          </a:effectLst>
        </p:spPr>
      </p:pic>
    </p:spTree>
    <p:extLst>
      <p:ext uri="{BB962C8B-B14F-4D97-AF65-F5344CB8AC3E}">
        <p14:creationId xmlns="" xmlns:p14="http://schemas.microsoft.com/office/powerpoint/2010/main" val="132460142"/>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par>
                          <p:cTn id="8" fill="hold">
                            <p:stCondLst>
                              <p:cond delay="2000"/>
                            </p:stCondLst>
                            <p:childTnLst>
                              <p:par>
                                <p:cTn id="9" presetID="45"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000"/>
                                        <p:tgtEl>
                                          <p:spTgt spid="5"/>
                                        </p:tgtEl>
                                      </p:cBhvr>
                                    </p:animEffect>
                                    <p:anim calcmode="lin" valueType="num">
                                      <p:cBhvr>
                                        <p:cTn id="12" dur="2000" fill="hold"/>
                                        <p:tgtEl>
                                          <p:spTgt spid="5"/>
                                        </p:tgtEl>
                                        <p:attrNameLst>
                                          <p:attrName>ppt_w</p:attrName>
                                        </p:attrNameLst>
                                      </p:cBhvr>
                                      <p:tavLst>
                                        <p:tav tm="0" fmla="#ppt_w*sin(2.5*pi*$)">
                                          <p:val>
                                            <p:fltVal val="0"/>
                                          </p:val>
                                        </p:tav>
                                        <p:tav tm="100000">
                                          <p:val>
                                            <p:fltVal val="1"/>
                                          </p:val>
                                        </p:tav>
                                      </p:tavLst>
                                    </p:anim>
                                    <p:anim calcmode="lin" valueType="num">
                                      <p:cBhvr>
                                        <p:cTn id="13" dur="2000" fill="hold"/>
                                        <p:tgtEl>
                                          <p:spTgt spid="5"/>
                                        </p:tgtEl>
                                        <p:attrNameLst>
                                          <p:attrName>ppt_h</p:attrName>
                                        </p:attrNameLst>
                                      </p:cBhvr>
                                      <p:tavLst>
                                        <p:tav tm="0">
                                          <p:val>
                                            <p:strVal val="#ppt_h"/>
                                          </p:val>
                                        </p:tav>
                                        <p:tav tm="100000">
                                          <p:val>
                                            <p:strVal val="#ppt_h"/>
                                          </p:val>
                                        </p:tav>
                                      </p:tavLst>
                                    </p:anim>
                                  </p:childTnLst>
                                </p:cTn>
                              </p:par>
                            </p:childTnLst>
                          </p:cTn>
                        </p:par>
                        <p:par>
                          <p:cTn id="14" fill="hold">
                            <p:stCondLst>
                              <p:cond delay="4000"/>
                            </p:stCondLst>
                            <p:childTnLst>
                              <p:par>
                                <p:cTn id="15" presetID="26"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80">
                                          <p:stCondLst>
                                            <p:cond delay="0"/>
                                          </p:stCondLst>
                                        </p:cTn>
                                        <p:tgtEl>
                                          <p:spTgt spid="6"/>
                                        </p:tgtEl>
                                      </p:cBhvr>
                                    </p:animEffect>
                                    <p:anim calcmode="lin" valueType="num">
                                      <p:cBhvr>
                                        <p:cTn id="1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3" dur="26">
                                          <p:stCondLst>
                                            <p:cond delay="650"/>
                                          </p:stCondLst>
                                        </p:cTn>
                                        <p:tgtEl>
                                          <p:spTgt spid="6"/>
                                        </p:tgtEl>
                                      </p:cBhvr>
                                      <p:to x="100000" y="60000"/>
                                    </p:animScale>
                                    <p:animScale>
                                      <p:cBhvr>
                                        <p:cTn id="24" dur="166" decel="50000">
                                          <p:stCondLst>
                                            <p:cond delay="676"/>
                                          </p:stCondLst>
                                        </p:cTn>
                                        <p:tgtEl>
                                          <p:spTgt spid="6"/>
                                        </p:tgtEl>
                                      </p:cBhvr>
                                      <p:to x="100000" y="100000"/>
                                    </p:animScale>
                                    <p:animScale>
                                      <p:cBhvr>
                                        <p:cTn id="25" dur="26">
                                          <p:stCondLst>
                                            <p:cond delay="1312"/>
                                          </p:stCondLst>
                                        </p:cTn>
                                        <p:tgtEl>
                                          <p:spTgt spid="6"/>
                                        </p:tgtEl>
                                      </p:cBhvr>
                                      <p:to x="100000" y="80000"/>
                                    </p:animScale>
                                    <p:animScale>
                                      <p:cBhvr>
                                        <p:cTn id="26" dur="166" decel="50000">
                                          <p:stCondLst>
                                            <p:cond delay="1338"/>
                                          </p:stCondLst>
                                        </p:cTn>
                                        <p:tgtEl>
                                          <p:spTgt spid="6"/>
                                        </p:tgtEl>
                                      </p:cBhvr>
                                      <p:to x="100000" y="100000"/>
                                    </p:animScale>
                                    <p:animScale>
                                      <p:cBhvr>
                                        <p:cTn id="27" dur="26">
                                          <p:stCondLst>
                                            <p:cond delay="1642"/>
                                          </p:stCondLst>
                                        </p:cTn>
                                        <p:tgtEl>
                                          <p:spTgt spid="6"/>
                                        </p:tgtEl>
                                      </p:cBhvr>
                                      <p:to x="100000" y="90000"/>
                                    </p:animScale>
                                    <p:animScale>
                                      <p:cBhvr>
                                        <p:cTn id="28" dur="166" decel="50000">
                                          <p:stCondLst>
                                            <p:cond delay="1668"/>
                                          </p:stCondLst>
                                        </p:cTn>
                                        <p:tgtEl>
                                          <p:spTgt spid="6"/>
                                        </p:tgtEl>
                                      </p:cBhvr>
                                      <p:to x="100000" y="100000"/>
                                    </p:animScale>
                                    <p:animScale>
                                      <p:cBhvr>
                                        <p:cTn id="29" dur="26">
                                          <p:stCondLst>
                                            <p:cond delay="1808"/>
                                          </p:stCondLst>
                                        </p:cTn>
                                        <p:tgtEl>
                                          <p:spTgt spid="6"/>
                                        </p:tgtEl>
                                      </p:cBhvr>
                                      <p:to x="100000" y="95000"/>
                                    </p:animScale>
                                    <p:animScale>
                                      <p:cBhvr>
                                        <p:cTn id="3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55397" y="-297"/>
            <a:ext cx="12302794" cy="6858594"/>
          </a:xfrm>
          <a:prstGeom prst="rect">
            <a:avLst/>
          </a:prstGeom>
        </p:spPr>
      </p:pic>
      <p:sp>
        <p:nvSpPr>
          <p:cNvPr id="2" name="Заголовок 1"/>
          <p:cNvSpPr>
            <a:spLocks noGrp="1"/>
          </p:cNvSpPr>
          <p:nvPr>
            <p:ph type="title"/>
          </p:nvPr>
        </p:nvSpPr>
        <p:spPr>
          <a:xfrm>
            <a:off x="838199" y="631064"/>
            <a:ext cx="5285509" cy="656823"/>
          </a:xfrm>
        </p:spPr>
        <p:txBody>
          <a:bodyPr>
            <a:normAutofit fontScale="90000"/>
          </a:bodyPr>
          <a:lstStyle/>
          <a:p>
            <a:r>
              <a:rPr lang="ru-RU" sz="2400" b="1" dirty="0" smtClean="0">
                <a:solidFill>
                  <a:schemeClr val="accent2">
                    <a:lumMod val="50000"/>
                  </a:schemeClr>
                </a:solidFill>
                <a:latin typeface="Comic Sans MS" panose="030F0702030302020204" pitchFamily="66" charset="0"/>
              </a:rPr>
              <a:t>3 вариант </a:t>
            </a:r>
            <a:br>
              <a:rPr lang="ru-RU" sz="2400" b="1" dirty="0" smtClean="0">
                <a:solidFill>
                  <a:schemeClr val="accent2">
                    <a:lumMod val="50000"/>
                  </a:schemeClr>
                </a:solidFill>
                <a:latin typeface="Comic Sans MS" panose="030F0702030302020204" pitchFamily="66" charset="0"/>
              </a:rPr>
            </a:br>
            <a:r>
              <a:rPr lang="ru-RU" sz="2400" b="1" dirty="0" smtClean="0">
                <a:solidFill>
                  <a:schemeClr val="accent2">
                    <a:lumMod val="50000"/>
                  </a:schemeClr>
                </a:solidFill>
                <a:latin typeface="Comic Sans MS" panose="030F0702030302020204" pitchFamily="66" charset="0"/>
              </a:rPr>
              <a:t>«Предметы народного быта»</a:t>
            </a:r>
            <a:endParaRPr lang="ru-RU" sz="2400" b="1" dirty="0">
              <a:solidFill>
                <a:schemeClr val="accent2">
                  <a:lumMod val="50000"/>
                </a:schemeClr>
              </a:solidFill>
              <a:latin typeface="Comic Sans MS" panose="030F0702030302020204" pitchFamily="66" charset="0"/>
            </a:endParaRPr>
          </a:p>
        </p:txBody>
      </p:sp>
      <p:sp>
        <p:nvSpPr>
          <p:cNvPr id="3" name="Объект 2"/>
          <p:cNvSpPr>
            <a:spLocks noGrp="1"/>
          </p:cNvSpPr>
          <p:nvPr>
            <p:ph idx="1"/>
          </p:nvPr>
        </p:nvSpPr>
        <p:spPr>
          <a:xfrm>
            <a:off x="180109" y="1287887"/>
            <a:ext cx="6234547" cy="4808113"/>
          </a:xfrm>
          <a:solidFill>
            <a:srgbClr val="FFFF99"/>
          </a:solidFill>
          <a:effectLst>
            <a:softEdge rad="127000"/>
          </a:effectLst>
        </p:spPr>
        <p:txBody>
          <a:bodyPr>
            <a:normAutofit fontScale="47500" lnSpcReduction="20000"/>
          </a:bodyPr>
          <a:lstStyle/>
          <a:p>
            <a:pPr marL="0" indent="0" algn="ctr">
              <a:lnSpc>
                <a:spcPct val="120000"/>
              </a:lnSpc>
              <a:buNone/>
            </a:pPr>
            <a:endParaRPr lang="ru-RU" sz="3800" dirty="0" smtClean="0">
              <a:solidFill>
                <a:srgbClr val="C00000"/>
              </a:solidFill>
              <a:latin typeface="Comic Sans MS" panose="030F0702030302020204" pitchFamily="66" charset="0"/>
            </a:endParaRPr>
          </a:p>
          <a:p>
            <a:pPr marL="0" indent="0" algn="ctr">
              <a:lnSpc>
                <a:spcPct val="120000"/>
              </a:lnSpc>
              <a:buNone/>
            </a:pPr>
            <a:r>
              <a:rPr lang="ru-RU" sz="3800" dirty="0" smtClean="0">
                <a:solidFill>
                  <a:srgbClr val="C00000"/>
                </a:solidFill>
                <a:latin typeface="Comic Sans MS" panose="030F0702030302020204" pitchFamily="66" charset="0"/>
              </a:rPr>
              <a:t>Игра позволяет выяснить знания детей предметов народного быта, закрепить их значение. Вокруг игрового поля садятся дети. По считалке устанавливается очередность. На игровом поле по кругу раскладываются изображения предметов быта. Игрок раскручивает стрелку, составляет предложение с названием предмета, на который она указала.  За полный содержательный ответ игроку дается фишка. По аналогии играют остальные. Выигрывает тот, кто соберет наибольшее количество фишек.</a:t>
            </a:r>
          </a:p>
          <a:p>
            <a:pPr marL="0" indent="0" algn="ctr">
              <a:lnSpc>
                <a:spcPct val="120000"/>
              </a:lnSpc>
              <a:buNone/>
            </a:pPr>
            <a:r>
              <a:rPr lang="ru-RU" sz="3800" b="1" dirty="0" smtClean="0">
                <a:solidFill>
                  <a:srgbClr val="C00000"/>
                </a:solidFill>
                <a:latin typeface="Comic Sans MS" panose="030F0702030302020204" pitchFamily="66" charset="0"/>
              </a:rPr>
              <a:t>Усложнение:</a:t>
            </a:r>
            <a:r>
              <a:rPr lang="ru-RU" sz="3800" dirty="0" smtClean="0">
                <a:solidFill>
                  <a:srgbClr val="C00000"/>
                </a:solidFill>
                <a:latin typeface="Comic Sans MS" panose="030F0702030302020204" pitchFamily="66" charset="0"/>
              </a:rPr>
              <a:t> Подобрать к данным карточкам предметы из другого временного отрезка, или по функциональности предметов печь-ухват-горшок,  коромысло-ведра-ушат, прялка-веретено-клубок.</a:t>
            </a:r>
          </a:p>
          <a:p>
            <a:pPr marL="0" indent="0">
              <a:buNone/>
            </a:pPr>
            <a:endParaRPr lang="ru-RU" dirty="0">
              <a:solidFill>
                <a:srgbClr val="C00000"/>
              </a:solidFill>
            </a:endParaRPr>
          </a:p>
        </p:txBody>
      </p:sp>
      <p:pic>
        <p:nvPicPr>
          <p:cNvPr id="6" name="Рисунок 5"/>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rot="209522">
            <a:off x="6781798" y="318655"/>
            <a:ext cx="4856020" cy="6262254"/>
          </a:xfrm>
          <a:prstGeom prst="rect">
            <a:avLst/>
          </a:prstGeom>
          <a:effectLst>
            <a:softEdge rad="127000"/>
          </a:effectLst>
        </p:spPr>
      </p:pic>
    </p:spTree>
    <p:extLst>
      <p:ext uri="{BB962C8B-B14F-4D97-AF65-F5344CB8AC3E}">
        <p14:creationId xmlns="" xmlns:p14="http://schemas.microsoft.com/office/powerpoint/2010/main" val="162546980"/>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randombar(horizontal)">
                                      <p:cBhvr>
                                        <p:cTn id="7" dur="500"/>
                                        <p:tgtEl>
                                          <p:spTgt spid="3">
                                            <p:bg/>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3" dur="500"/>
                                        <p:tgtEl>
                                          <p:spTgt spid="3">
                                            <p:txEl>
                                              <p:pRg st="2" end="2"/>
                                            </p:txEl>
                                          </p:spTgt>
                                        </p:tgtEl>
                                      </p:cBhvr>
                                    </p:animEffect>
                                  </p:childTnLst>
                                </p:cTn>
                              </p:par>
                            </p:childTnLst>
                          </p:cTn>
                        </p:par>
                        <p:par>
                          <p:cTn id="14" fill="hold">
                            <p:stCondLst>
                              <p:cond delay="500"/>
                            </p:stCondLst>
                            <p:childTnLst>
                              <p:par>
                                <p:cTn id="15" presetID="31"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tgtEl>
                                          <p:spTgt spid="6"/>
                                        </p:tgtEl>
                                        <p:attrNameLst>
                                          <p:attrName>ppt_w</p:attrName>
                                        </p:attrNameLst>
                                      </p:cBhvr>
                                      <p:tavLst>
                                        <p:tav tm="0">
                                          <p:val>
                                            <p:fltVal val="0"/>
                                          </p:val>
                                        </p:tav>
                                        <p:tav tm="100000">
                                          <p:val>
                                            <p:strVal val="#ppt_w"/>
                                          </p:val>
                                        </p:tav>
                                      </p:tavLst>
                                    </p:anim>
                                    <p:anim calcmode="lin" valueType="num">
                                      <p:cBhvr>
                                        <p:cTn id="18" dur="1000" fill="hold"/>
                                        <p:tgtEl>
                                          <p:spTgt spid="6"/>
                                        </p:tgtEl>
                                        <p:attrNameLst>
                                          <p:attrName>ppt_h</p:attrName>
                                        </p:attrNameLst>
                                      </p:cBhvr>
                                      <p:tavLst>
                                        <p:tav tm="0">
                                          <p:val>
                                            <p:fltVal val="0"/>
                                          </p:val>
                                        </p:tav>
                                        <p:tav tm="100000">
                                          <p:val>
                                            <p:strVal val="#ppt_h"/>
                                          </p:val>
                                        </p:tav>
                                      </p:tavLst>
                                    </p:anim>
                                    <p:anim calcmode="lin" valueType="num">
                                      <p:cBhvr>
                                        <p:cTn id="19" dur="1000" fill="hold"/>
                                        <p:tgtEl>
                                          <p:spTgt spid="6"/>
                                        </p:tgtEl>
                                        <p:attrNameLst>
                                          <p:attrName>style.rotation</p:attrName>
                                        </p:attrNameLst>
                                      </p:cBhvr>
                                      <p:tavLst>
                                        <p:tav tm="0">
                                          <p:val>
                                            <p:fltVal val="90"/>
                                          </p:val>
                                        </p:tav>
                                        <p:tav tm="100000">
                                          <p:val>
                                            <p:fltVal val="0"/>
                                          </p:val>
                                        </p:tav>
                                      </p:tavLst>
                                    </p:anim>
                                    <p:animEffect transition="in" filter="fade">
                                      <p:cBhvr>
                                        <p:cTn id="2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55397" y="-297"/>
            <a:ext cx="12302794" cy="6858594"/>
          </a:xfrm>
          <a:prstGeom prst="rect">
            <a:avLst/>
          </a:prstGeom>
        </p:spPr>
      </p:pic>
      <p:sp>
        <p:nvSpPr>
          <p:cNvPr id="2" name="Заголовок 1"/>
          <p:cNvSpPr>
            <a:spLocks noGrp="1"/>
          </p:cNvSpPr>
          <p:nvPr>
            <p:ph type="title"/>
          </p:nvPr>
        </p:nvSpPr>
        <p:spPr>
          <a:xfrm>
            <a:off x="838200" y="374073"/>
            <a:ext cx="5768662" cy="939573"/>
          </a:xfrm>
        </p:spPr>
        <p:txBody>
          <a:bodyPr>
            <a:normAutofit/>
          </a:bodyPr>
          <a:lstStyle/>
          <a:p>
            <a:r>
              <a:rPr lang="ru-RU" sz="2400" b="1" dirty="0" smtClean="0">
                <a:solidFill>
                  <a:srgbClr val="C00000"/>
                </a:solidFill>
                <a:latin typeface="Comic Sans MS" panose="030F0702030302020204" pitchFamily="66" charset="0"/>
              </a:rPr>
              <a:t>4 вариант </a:t>
            </a:r>
            <a:br>
              <a:rPr lang="ru-RU" sz="2400" b="1" dirty="0" smtClean="0">
                <a:solidFill>
                  <a:srgbClr val="C00000"/>
                </a:solidFill>
                <a:latin typeface="Comic Sans MS" panose="030F0702030302020204" pitchFamily="66" charset="0"/>
              </a:rPr>
            </a:br>
            <a:r>
              <a:rPr lang="ru-RU" sz="2400" b="1" dirty="0" smtClean="0">
                <a:solidFill>
                  <a:srgbClr val="C00000"/>
                </a:solidFill>
                <a:latin typeface="Comic Sans MS" panose="030F0702030302020204" pitchFamily="66" charset="0"/>
              </a:rPr>
              <a:t>«Выставка старинных вещей»</a:t>
            </a:r>
            <a:endParaRPr lang="ru-RU" sz="2400" b="1" dirty="0">
              <a:solidFill>
                <a:srgbClr val="C00000"/>
              </a:solidFill>
              <a:latin typeface="Comic Sans MS" panose="030F0702030302020204" pitchFamily="66" charset="0"/>
            </a:endParaRPr>
          </a:p>
        </p:txBody>
      </p:sp>
      <p:sp>
        <p:nvSpPr>
          <p:cNvPr id="3" name="Объект 2"/>
          <p:cNvSpPr>
            <a:spLocks noGrp="1"/>
          </p:cNvSpPr>
          <p:nvPr>
            <p:ph idx="1"/>
          </p:nvPr>
        </p:nvSpPr>
        <p:spPr>
          <a:xfrm>
            <a:off x="166255" y="1313647"/>
            <a:ext cx="5361709" cy="4325154"/>
          </a:xfrm>
          <a:solidFill>
            <a:srgbClr val="FFFF99"/>
          </a:solidFill>
          <a:effectLst>
            <a:softEdge rad="127000"/>
          </a:effectLst>
        </p:spPr>
        <p:txBody>
          <a:bodyPr>
            <a:normAutofit/>
          </a:bodyPr>
          <a:lstStyle/>
          <a:p>
            <a:pPr marL="0" indent="0" algn="ctr">
              <a:buNone/>
            </a:pPr>
            <a:endParaRPr lang="ru-RU" sz="2000" b="1" dirty="0" smtClean="0">
              <a:solidFill>
                <a:srgbClr val="C00000"/>
              </a:solidFill>
              <a:latin typeface="Comic Sans MS" panose="030F0702030302020204" pitchFamily="66" charset="0"/>
            </a:endParaRPr>
          </a:p>
          <a:p>
            <a:pPr marL="0" indent="0" algn="ctr">
              <a:buNone/>
            </a:pPr>
            <a:r>
              <a:rPr lang="ru-RU" sz="2000" b="1" dirty="0" smtClean="0">
                <a:solidFill>
                  <a:srgbClr val="C00000"/>
                </a:solidFill>
                <a:latin typeface="Comic Sans MS" panose="030F0702030302020204" pitchFamily="66" charset="0"/>
              </a:rPr>
              <a:t>Цель:</a:t>
            </a:r>
            <a:r>
              <a:rPr lang="ru-RU" sz="2000" dirty="0" smtClean="0">
                <a:solidFill>
                  <a:srgbClr val="C00000"/>
                </a:solidFill>
                <a:latin typeface="Comic Sans MS" panose="030F0702030302020204" pitchFamily="66" charset="0"/>
              </a:rPr>
              <a:t> совершенствование представления детей о способах классификации предметов по типовым признакам.</a:t>
            </a:r>
          </a:p>
          <a:p>
            <a:pPr marL="0" indent="0" algn="ctr">
              <a:buNone/>
            </a:pPr>
            <a:r>
              <a:rPr lang="ru-RU" sz="2000" b="1" dirty="0" smtClean="0">
                <a:solidFill>
                  <a:srgbClr val="C00000"/>
                </a:solidFill>
                <a:latin typeface="Comic Sans MS" panose="030F0702030302020204" pitchFamily="66" charset="0"/>
              </a:rPr>
              <a:t>Ход игры: </a:t>
            </a:r>
            <a:r>
              <a:rPr lang="ru-RU" sz="2000" dirty="0" smtClean="0">
                <a:solidFill>
                  <a:srgbClr val="C00000"/>
                </a:solidFill>
                <a:latin typeface="Comic Sans MS" panose="030F0702030302020204" pitchFamily="66" charset="0"/>
              </a:rPr>
              <a:t>дети делятся на посетителей и экскурсоводов. Экскурсовод (ведущий) крутит колесо, берет карточку с изображением старинного быта, не показывая её посетителям. Интересно и понятно для других описать предмет, чтобы посетители сразу догадались, о чем идет речь и сказать о назначении предмета. Далее экскурсовод меняется.</a:t>
            </a:r>
          </a:p>
          <a:p>
            <a:pPr marL="0" indent="0">
              <a:buNone/>
            </a:pPr>
            <a:endParaRPr lang="ru-RU" sz="2000" dirty="0"/>
          </a:p>
        </p:txBody>
      </p:sp>
      <p:pic>
        <p:nvPicPr>
          <p:cNvPr id="7" name="Рисунок 6"/>
          <p:cNvPicPr>
            <a:picLocks noChangeAspect="1"/>
          </p:cNvPicPr>
          <p:nvPr/>
        </p:nvPicPr>
        <p:blipFill rotWithShape="1">
          <a:blip r:embed="rId3" cstate="print">
            <a:extLst>
              <a:ext uri="{28A0092B-C50C-407E-A947-70E740481C1C}">
                <a14:useLocalDpi xmlns="" xmlns:a14="http://schemas.microsoft.com/office/drawing/2010/main" val="0"/>
              </a:ext>
            </a:extLst>
          </a:blip>
          <a:srcRect l="15959" t="24440" r="21818" b="26065"/>
          <a:stretch/>
        </p:blipFill>
        <p:spPr>
          <a:xfrm rot="661351">
            <a:off x="5687280" y="431048"/>
            <a:ext cx="3200400" cy="3394365"/>
          </a:xfrm>
          <a:prstGeom prst="rect">
            <a:avLst/>
          </a:prstGeom>
          <a:effectLst>
            <a:softEdge rad="127000"/>
          </a:effectLst>
        </p:spPr>
      </p:pic>
      <p:pic>
        <p:nvPicPr>
          <p:cNvPr id="10" name="Рисунок 9"/>
          <p:cNvPicPr>
            <a:picLocks noChangeAspect="1"/>
          </p:cNvPicPr>
          <p:nvPr/>
        </p:nvPicPr>
        <p:blipFill rotWithShape="1">
          <a:blip r:embed="rId4" cstate="print">
            <a:extLst>
              <a:ext uri="{28A0092B-C50C-407E-A947-70E740481C1C}">
                <a14:useLocalDpi xmlns="" xmlns:a14="http://schemas.microsoft.com/office/drawing/2010/main" val="0"/>
              </a:ext>
            </a:extLst>
          </a:blip>
          <a:srcRect t="13190" r="27374" b="12710"/>
          <a:stretch/>
        </p:blipFill>
        <p:spPr>
          <a:xfrm rot="20974267">
            <a:off x="8468018" y="1959526"/>
            <a:ext cx="3228108" cy="4281054"/>
          </a:xfrm>
          <a:prstGeom prst="rect">
            <a:avLst/>
          </a:prstGeom>
          <a:effectLst>
            <a:softEdge rad="127000"/>
          </a:effectLst>
        </p:spPr>
      </p:pic>
    </p:spTree>
    <p:extLst>
      <p:ext uri="{BB962C8B-B14F-4D97-AF65-F5344CB8AC3E}">
        <p14:creationId xmlns="" xmlns:p14="http://schemas.microsoft.com/office/powerpoint/2010/main" val="199561194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arn(inVertical)">
                                      <p:cBhvr>
                                        <p:cTn id="7" dur="500"/>
                                        <p:tgtEl>
                                          <p:spTgt spid="3">
                                            <p:bg/>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childTnLst>
                          </p:cTn>
                        </p:par>
                        <p:par>
                          <p:cTn id="14" fill="hold">
                            <p:stCondLst>
                              <p:cond delay="500"/>
                            </p:stCondLst>
                            <p:childTnLst>
                              <p:par>
                                <p:cTn id="15" presetID="22" presetClass="entr" presetSubtype="4"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par>
                          <p:cTn id="18" fill="hold">
                            <p:stCondLst>
                              <p:cond delay="1000"/>
                            </p:stCondLst>
                            <p:childTnLst>
                              <p:par>
                                <p:cTn id="19" presetID="31"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1000" fill="hold"/>
                                        <p:tgtEl>
                                          <p:spTgt spid="10"/>
                                        </p:tgtEl>
                                        <p:attrNameLst>
                                          <p:attrName>ppt_w</p:attrName>
                                        </p:attrNameLst>
                                      </p:cBhvr>
                                      <p:tavLst>
                                        <p:tav tm="0">
                                          <p:val>
                                            <p:fltVal val="0"/>
                                          </p:val>
                                        </p:tav>
                                        <p:tav tm="100000">
                                          <p:val>
                                            <p:strVal val="#ppt_w"/>
                                          </p:val>
                                        </p:tav>
                                      </p:tavLst>
                                    </p:anim>
                                    <p:anim calcmode="lin" valueType="num">
                                      <p:cBhvr>
                                        <p:cTn id="22" dur="1000" fill="hold"/>
                                        <p:tgtEl>
                                          <p:spTgt spid="10"/>
                                        </p:tgtEl>
                                        <p:attrNameLst>
                                          <p:attrName>ppt_h</p:attrName>
                                        </p:attrNameLst>
                                      </p:cBhvr>
                                      <p:tavLst>
                                        <p:tav tm="0">
                                          <p:val>
                                            <p:fltVal val="0"/>
                                          </p:val>
                                        </p:tav>
                                        <p:tav tm="100000">
                                          <p:val>
                                            <p:strVal val="#ppt_h"/>
                                          </p:val>
                                        </p:tav>
                                      </p:tavLst>
                                    </p:anim>
                                    <p:anim calcmode="lin" valueType="num">
                                      <p:cBhvr>
                                        <p:cTn id="23" dur="1000" fill="hold"/>
                                        <p:tgtEl>
                                          <p:spTgt spid="10"/>
                                        </p:tgtEl>
                                        <p:attrNameLst>
                                          <p:attrName>style.rotation</p:attrName>
                                        </p:attrNameLst>
                                      </p:cBhvr>
                                      <p:tavLst>
                                        <p:tav tm="0">
                                          <p:val>
                                            <p:fltVal val="90"/>
                                          </p:val>
                                        </p:tav>
                                        <p:tav tm="100000">
                                          <p:val>
                                            <p:fltVal val="0"/>
                                          </p:val>
                                        </p:tav>
                                      </p:tavLst>
                                    </p:anim>
                                    <p:animEffect transition="in" filter="fade">
                                      <p:cBhvr>
                                        <p:cTn id="24"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55397" y="-297"/>
            <a:ext cx="12302794" cy="6858594"/>
          </a:xfrm>
          <a:prstGeom prst="rect">
            <a:avLst/>
          </a:prstGeom>
        </p:spPr>
      </p:pic>
      <p:sp>
        <p:nvSpPr>
          <p:cNvPr id="2" name="Заголовок 1"/>
          <p:cNvSpPr>
            <a:spLocks noGrp="1"/>
          </p:cNvSpPr>
          <p:nvPr>
            <p:ph type="title"/>
          </p:nvPr>
        </p:nvSpPr>
        <p:spPr>
          <a:xfrm>
            <a:off x="235528" y="365125"/>
            <a:ext cx="5199358" cy="5204402"/>
          </a:xfrm>
          <a:solidFill>
            <a:srgbClr val="FFFF99"/>
          </a:solidFill>
          <a:effectLst>
            <a:softEdge rad="127000"/>
          </a:effectLst>
        </p:spPr>
        <p:txBody>
          <a:bodyPr>
            <a:normAutofit fontScale="90000"/>
          </a:bodyPr>
          <a:lstStyle/>
          <a:p>
            <a:r>
              <a:rPr lang="ru-RU" sz="2700" b="1" dirty="0" smtClean="0">
                <a:solidFill>
                  <a:srgbClr val="C00000"/>
                </a:solidFill>
                <a:latin typeface="Comic Sans MS" panose="030F0702030302020204" pitchFamily="66" charset="0"/>
              </a:rPr>
              <a:t>5 Вариант «Викторина»</a:t>
            </a:r>
            <a:br>
              <a:rPr lang="ru-RU" sz="2700" b="1" dirty="0" smtClean="0">
                <a:solidFill>
                  <a:srgbClr val="C00000"/>
                </a:solidFill>
                <a:latin typeface="Comic Sans MS" panose="030F0702030302020204" pitchFamily="66" charset="0"/>
              </a:rPr>
            </a:br>
            <a:r>
              <a:rPr lang="ru-RU" sz="2000" dirty="0" smtClean="0">
                <a:solidFill>
                  <a:srgbClr val="C00000"/>
                </a:solidFill>
                <a:latin typeface="Comic Sans MS" panose="030F0702030302020204" pitchFamily="66" charset="0"/>
              </a:rPr>
              <a:t>  </a:t>
            </a:r>
            <a:br>
              <a:rPr lang="ru-RU" sz="2000" dirty="0" smtClean="0">
                <a:solidFill>
                  <a:srgbClr val="C00000"/>
                </a:solidFill>
                <a:latin typeface="Comic Sans MS" panose="030F0702030302020204" pitchFamily="66" charset="0"/>
              </a:rPr>
            </a:br>
            <a:r>
              <a:rPr lang="ru-RU" sz="2000" dirty="0" smtClean="0">
                <a:solidFill>
                  <a:srgbClr val="C00000"/>
                </a:solidFill>
                <a:latin typeface="Comic Sans MS" panose="030F0702030302020204" pitchFamily="66" charset="0"/>
              </a:rPr>
              <a:t>Вокруг игрового поля раскладываются конверты, в которых вопросы-загадки  о предметах быта. Игровой кубик и фишки. Дети садятся вокруг  игрового поля. По считалке устанавливается очередность ходов. </a:t>
            </a:r>
            <a:br>
              <a:rPr lang="ru-RU" sz="2000" dirty="0" smtClean="0">
                <a:solidFill>
                  <a:srgbClr val="C00000"/>
                </a:solidFill>
                <a:latin typeface="Comic Sans MS" panose="030F0702030302020204" pitchFamily="66" charset="0"/>
              </a:rPr>
            </a:br>
            <a:r>
              <a:rPr lang="ru-RU" sz="2000" dirty="0" smtClean="0">
                <a:solidFill>
                  <a:srgbClr val="C00000"/>
                </a:solidFill>
                <a:latin typeface="Comic Sans MS" panose="030F0702030302020204" pitchFamily="66" charset="0"/>
              </a:rPr>
              <a:t>Игрок с помощью стрелки определяет, в каком секторе будет играть. Затем бросает </a:t>
            </a:r>
            <a:br>
              <a:rPr lang="ru-RU" sz="2000" dirty="0" smtClean="0">
                <a:solidFill>
                  <a:srgbClr val="C00000"/>
                </a:solidFill>
                <a:latin typeface="Comic Sans MS" panose="030F0702030302020204" pitchFamily="66" charset="0"/>
              </a:rPr>
            </a:br>
            <a:r>
              <a:rPr lang="ru-RU" sz="2000" dirty="0" smtClean="0">
                <a:solidFill>
                  <a:srgbClr val="C00000"/>
                </a:solidFill>
                <a:latin typeface="Comic Sans MS" panose="030F0702030302020204" pitchFamily="66" charset="0"/>
              </a:rPr>
              <a:t>кубик и определяет номер вопроса. В соответствии с номером вопроса </a:t>
            </a:r>
            <a:br>
              <a:rPr lang="ru-RU" sz="2000" dirty="0" smtClean="0">
                <a:solidFill>
                  <a:srgbClr val="C00000"/>
                </a:solidFill>
                <a:latin typeface="Comic Sans MS" panose="030F0702030302020204" pitchFamily="66" charset="0"/>
              </a:rPr>
            </a:br>
            <a:r>
              <a:rPr lang="ru-RU" sz="2000" dirty="0" smtClean="0">
                <a:solidFill>
                  <a:srgbClr val="C00000"/>
                </a:solidFill>
                <a:latin typeface="Comic Sans MS" panose="030F0702030302020204" pitchFamily="66" charset="0"/>
              </a:rPr>
              <a:t>ведущий зачитывает задание игроку. За правильный ответ игрок получает фишку. По аналогии играют остальные. Выигрывает тот, кто соберет наибольшее количество фишек.</a:t>
            </a:r>
            <a:br>
              <a:rPr lang="ru-RU" sz="2000" dirty="0" smtClean="0">
                <a:solidFill>
                  <a:srgbClr val="C00000"/>
                </a:solidFill>
                <a:latin typeface="Comic Sans MS" panose="030F0702030302020204" pitchFamily="66" charset="0"/>
              </a:rPr>
            </a:br>
            <a:endParaRPr lang="ru-RU" sz="2000" dirty="0">
              <a:solidFill>
                <a:srgbClr val="C00000"/>
              </a:solidFill>
              <a:latin typeface="Comic Sans MS" panose="030F0702030302020204" pitchFamily="66" charset="0"/>
            </a:endParaRPr>
          </a:p>
        </p:txBody>
      </p:sp>
      <p:pic>
        <p:nvPicPr>
          <p:cNvPr id="5" name="Объект 4"/>
          <p:cNvPicPr>
            <a:picLocks noGrp="1" noChangeAspect="1"/>
          </p:cNvPicPr>
          <p:nvPr>
            <p:ph idx="1"/>
          </p:nvPr>
        </p:nvPicPr>
        <p:blipFill rotWithShape="1">
          <a:blip r:embed="rId3" cstate="print">
            <a:extLst>
              <a:ext uri="{28A0092B-C50C-407E-A947-70E740481C1C}">
                <a14:useLocalDpi xmlns="" xmlns:a14="http://schemas.microsoft.com/office/drawing/2010/main" val="0"/>
              </a:ext>
            </a:extLst>
          </a:blip>
          <a:srcRect b="27235"/>
          <a:stretch/>
        </p:blipFill>
        <p:spPr>
          <a:xfrm rot="21224626">
            <a:off x="5434886" y="436418"/>
            <a:ext cx="3263503" cy="2992582"/>
          </a:xfrm>
          <a:effectLst>
            <a:softEdge rad="63500"/>
          </a:effectLst>
        </p:spPr>
      </p:pic>
      <p:pic>
        <p:nvPicPr>
          <p:cNvPr id="6" name="Рисунок 5"/>
          <p:cNvPicPr>
            <a:picLocks noChangeAspect="1"/>
          </p:cNvPicPr>
          <p:nvPr/>
        </p:nvPicPr>
        <p:blipFill rotWithShape="1">
          <a:blip r:embed="rId4" cstate="print">
            <a:extLst>
              <a:ext uri="{28A0092B-C50C-407E-A947-70E740481C1C}">
                <a14:useLocalDpi xmlns="" xmlns:a14="http://schemas.microsoft.com/office/drawing/2010/main" val="0"/>
              </a:ext>
            </a:extLst>
          </a:blip>
          <a:srcRect t="12323" r="22256" b="16364"/>
          <a:stretch/>
        </p:blipFill>
        <p:spPr>
          <a:xfrm rot="585168">
            <a:off x="8061719" y="1923591"/>
            <a:ext cx="3664694" cy="4355305"/>
          </a:xfrm>
          <a:prstGeom prst="rect">
            <a:avLst/>
          </a:prstGeom>
          <a:effectLst>
            <a:softEdge rad="127000"/>
          </a:effectLst>
        </p:spPr>
      </p:pic>
    </p:spTree>
    <p:extLst>
      <p:ext uri="{BB962C8B-B14F-4D97-AF65-F5344CB8AC3E}">
        <p14:creationId xmlns="" xmlns:p14="http://schemas.microsoft.com/office/powerpoint/2010/main" val="3181615890"/>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par>
                          <p:cTn id="8" fill="hold">
                            <p:stCondLst>
                              <p:cond delay="2000"/>
                            </p:stCondLst>
                            <p:childTnLst>
                              <p:par>
                                <p:cTn id="9" presetID="16" presetClass="entr" presetSubtype="2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par>
                          <p:cTn id="12" fill="hold">
                            <p:stCondLst>
                              <p:cond delay="2500"/>
                            </p:stCondLst>
                            <p:childTnLst>
                              <p:par>
                                <p:cTn id="13" presetID="16" presetClass="entr" presetSubtype="21"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55397" y="-297"/>
            <a:ext cx="12302794" cy="6858594"/>
          </a:xfrm>
          <a:prstGeom prst="rect">
            <a:avLst/>
          </a:prstGeom>
        </p:spPr>
      </p:pic>
      <p:sp>
        <p:nvSpPr>
          <p:cNvPr id="2" name="Заголовок 1"/>
          <p:cNvSpPr>
            <a:spLocks noGrp="1"/>
          </p:cNvSpPr>
          <p:nvPr>
            <p:ph type="title"/>
          </p:nvPr>
        </p:nvSpPr>
        <p:spPr>
          <a:xfrm>
            <a:off x="249382" y="997527"/>
            <a:ext cx="4100945" cy="3664625"/>
          </a:xfrm>
          <a:solidFill>
            <a:srgbClr val="FFFF99"/>
          </a:solidFill>
          <a:effectLst>
            <a:softEdge rad="127000"/>
          </a:effectLst>
        </p:spPr>
        <p:txBody>
          <a:bodyPr>
            <a:normAutofit/>
          </a:bodyPr>
          <a:lstStyle/>
          <a:p>
            <a:r>
              <a:rPr lang="ru-RU" sz="2400" b="1" dirty="0" smtClean="0">
                <a:solidFill>
                  <a:srgbClr val="C00000"/>
                </a:solidFill>
                <a:latin typeface="Comic Sans MS" panose="030F0702030302020204" pitchFamily="66" charset="0"/>
              </a:rPr>
              <a:t>6 Вариант </a:t>
            </a:r>
            <a:br>
              <a:rPr lang="ru-RU" sz="2400" b="1" dirty="0" smtClean="0">
                <a:solidFill>
                  <a:srgbClr val="C00000"/>
                </a:solidFill>
                <a:latin typeface="Comic Sans MS" panose="030F0702030302020204" pitchFamily="66" charset="0"/>
              </a:rPr>
            </a:br>
            <a:r>
              <a:rPr lang="ru-RU" sz="2400" b="1" dirty="0" smtClean="0">
                <a:solidFill>
                  <a:srgbClr val="C00000"/>
                </a:solidFill>
                <a:latin typeface="Comic Sans MS" panose="030F0702030302020204" pitchFamily="66" charset="0"/>
              </a:rPr>
              <a:t>«Ребусы и головоломки»</a:t>
            </a:r>
            <a:br>
              <a:rPr lang="ru-RU" sz="2400" b="1" dirty="0" smtClean="0">
                <a:solidFill>
                  <a:srgbClr val="C00000"/>
                </a:solidFill>
                <a:latin typeface="Comic Sans MS" panose="030F0702030302020204" pitchFamily="66" charset="0"/>
              </a:rPr>
            </a:br>
            <a:r>
              <a:rPr lang="ru-RU" sz="2000" dirty="0" smtClean="0">
                <a:solidFill>
                  <a:srgbClr val="C00000"/>
                </a:solidFill>
                <a:latin typeface="Comic Sans MS" panose="030F0702030302020204" pitchFamily="66" charset="0"/>
              </a:rPr>
              <a:t>Играют аналогично варианту «Викторина», но в конвертах находятся ребусы и головоломки. За каждый угаданный ответ игрок получает фишку. </a:t>
            </a:r>
            <a:br>
              <a:rPr lang="ru-RU" sz="2000" dirty="0" smtClean="0">
                <a:solidFill>
                  <a:srgbClr val="C00000"/>
                </a:solidFill>
                <a:latin typeface="Comic Sans MS" panose="030F0702030302020204" pitchFamily="66" charset="0"/>
              </a:rPr>
            </a:br>
            <a:r>
              <a:rPr lang="ru-RU" sz="2000" dirty="0" smtClean="0">
                <a:solidFill>
                  <a:srgbClr val="C00000"/>
                </a:solidFill>
                <a:latin typeface="Comic Sans MS" panose="030F0702030302020204" pitchFamily="66" charset="0"/>
              </a:rPr>
              <a:t>Выигрывает тот, кто получит больше фишек</a:t>
            </a:r>
            <a:br>
              <a:rPr lang="ru-RU" sz="2000" dirty="0" smtClean="0">
                <a:solidFill>
                  <a:srgbClr val="C00000"/>
                </a:solidFill>
                <a:latin typeface="Comic Sans MS" panose="030F0702030302020204" pitchFamily="66" charset="0"/>
              </a:rPr>
            </a:br>
            <a:endParaRPr lang="ru-RU" sz="2000" dirty="0">
              <a:solidFill>
                <a:srgbClr val="C00000"/>
              </a:solidFill>
              <a:latin typeface="Comic Sans MS" panose="030F0702030302020204" pitchFamily="66" charset="0"/>
            </a:endParaRPr>
          </a:p>
        </p:txBody>
      </p:sp>
      <p:pic>
        <p:nvPicPr>
          <p:cNvPr id="5" name="Объект 4"/>
          <p:cNvPicPr>
            <a:picLocks noGrp="1" noChangeAspect="1"/>
          </p:cNvPicPr>
          <p:nvPr>
            <p:ph idx="1"/>
          </p:nvPr>
        </p:nvPicPr>
        <p:blipFill rotWithShape="1">
          <a:blip r:embed="rId3" cstate="print">
            <a:extLst>
              <a:ext uri="{28A0092B-C50C-407E-A947-70E740481C1C}">
                <a14:useLocalDpi xmlns="" xmlns:a14="http://schemas.microsoft.com/office/drawing/2010/main" val="0"/>
              </a:ext>
            </a:extLst>
          </a:blip>
          <a:srcRect b="19691"/>
          <a:stretch/>
        </p:blipFill>
        <p:spPr>
          <a:xfrm>
            <a:off x="4350327" y="365125"/>
            <a:ext cx="3263503" cy="3494520"/>
          </a:xfrm>
          <a:effectLst>
            <a:softEdge rad="63500"/>
          </a:effectLst>
        </p:spPr>
      </p:pic>
      <p:pic>
        <p:nvPicPr>
          <p:cNvPr id="6" name="Рисунок 5"/>
          <p:cNvPicPr>
            <a:picLocks noChangeAspect="1"/>
          </p:cNvPicPr>
          <p:nvPr/>
        </p:nvPicPr>
        <p:blipFill rotWithShape="1">
          <a:blip r:embed="rId4" cstate="print">
            <a:extLst>
              <a:ext uri="{28A0092B-C50C-407E-A947-70E740481C1C}">
                <a14:useLocalDpi xmlns="" xmlns:a14="http://schemas.microsoft.com/office/drawing/2010/main" val="0"/>
              </a:ext>
            </a:extLst>
          </a:blip>
          <a:srcRect t="19394" r="13098" b="3838"/>
          <a:stretch/>
        </p:blipFill>
        <p:spPr>
          <a:xfrm rot="670901">
            <a:off x="7140286" y="1031413"/>
            <a:ext cx="4469823" cy="5264728"/>
          </a:xfrm>
          <a:prstGeom prst="rect">
            <a:avLst/>
          </a:prstGeom>
          <a:effectLst>
            <a:softEdge rad="127000"/>
          </a:effectLst>
        </p:spPr>
      </p:pic>
    </p:spTree>
    <p:extLst>
      <p:ext uri="{BB962C8B-B14F-4D97-AF65-F5344CB8AC3E}">
        <p14:creationId xmlns="" xmlns:p14="http://schemas.microsoft.com/office/powerpoint/2010/main" val="1185607518"/>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14"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par>
                          <p:cTn id="12" fill="hold">
                            <p:stCondLst>
                              <p:cond delay="2500"/>
                            </p:stCondLst>
                            <p:childTnLst>
                              <p:par>
                                <p:cTn id="13" presetID="14" presetClass="entr" presetSubtype="1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337</TotalTime>
  <Words>743</Words>
  <Application>Microsoft Office PowerPoint</Application>
  <PresentationFormat>Произвольный</PresentationFormat>
  <Paragraphs>47</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Тема Office</vt:lpstr>
      <vt:lpstr> Дидактическая игра  «Колесо времени»</vt:lpstr>
      <vt:lpstr>Дидактическая игра  «Колесо времени»</vt:lpstr>
      <vt:lpstr>Цель игры : Систематизировать и углубить знания детей по теме «Древность, старина, современность», научить детей устанавливать пространственно- временные связи. </vt:lpstr>
      <vt:lpstr> </vt:lpstr>
      <vt:lpstr>Где можно использовать  игру:  </vt:lpstr>
      <vt:lpstr>Варианты игры: </vt:lpstr>
      <vt:lpstr>2 вариант: «Что ни так?»   Цель: развивать внимание, мышление, находить несоответствие картинок  с данным временем, уточнить знания детей о различных бытовых предметах  Правила игры: На поле разложены картинки по секторам, ведущий крутит  волчок. Ребенок должен дать название предмету, на какой укажет стрелка и  определить правильно ли он расположен (цвет сектора). </vt:lpstr>
      <vt:lpstr>3 вариант  «Предметы народного быта»</vt:lpstr>
      <vt:lpstr>4 вариант  «Выставка старинных вещей»</vt:lpstr>
      <vt:lpstr>5 Вариант «Викторина»    Вокруг игрового поля раскладываются конверты, в которых вопросы-загадки  о предметах быта. Игровой кубик и фишки. Дети садятся вокруг  игрового поля. По считалке устанавливается очередность ходов.  Игрок с помощью стрелки определяет, в каком секторе будет играть. Затем бросает  кубик и определяет номер вопроса. В соответствии с номером вопроса  ведущий зачитывает задание игроку. За правильный ответ игрок получает фишку. По аналогии играют остальные. Выигрывает тот, кто соберет наибольшее количество фишек. </vt:lpstr>
      <vt:lpstr>6 Вариант  «Ребусы и головоломки» Играют аналогично варианту «Викторина», но в конвертах находятся ребусы и головоломки. За каждый угаданный ответ игрок получает фишку.  Выигрывает тот, кто получит больше фишек </vt:lpstr>
    </vt:vector>
  </TitlesOfParts>
  <Company>diakov.net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Дидактическая игра  «Колесо времени»</dc:title>
  <dc:creator>User</dc:creator>
  <cp:lastModifiedBy>1</cp:lastModifiedBy>
  <cp:revision>43</cp:revision>
  <dcterms:created xsi:type="dcterms:W3CDTF">2019-05-03T05:59:06Z</dcterms:created>
  <dcterms:modified xsi:type="dcterms:W3CDTF">2023-10-24T06:12:12Z</dcterms:modified>
</cp:coreProperties>
</file>